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8" r:id="rId2"/>
    <p:sldId id="382" r:id="rId3"/>
    <p:sldId id="383" r:id="rId4"/>
    <p:sldId id="391" r:id="rId5"/>
    <p:sldId id="257" r:id="rId6"/>
    <p:sldId id="283" r:id="rId7"/>
    <p:sldId id="260" r:id="rId8"/>
    <p:sldId id="261" r:id="rId9"/>
    <p:sldId id="286" r:id="rId10"/>
    <p:sldId id="385" r:id="rId11"/>
    <p:sldId id="386" r:id="rId12"/>
    <p:sldId id="387" r:id="rId13"/>
    <p:sldId id="264" r:id="rId14"/>
    <p:sldId id="280" r:id="rId15"/>
    <p:sldId id="281" r:id="rId16"/>
    <p:sldId id="287" r:id="rId17"/>
    <p:sldId id="282" r:id="rId18"/>
    <p:sldId id="259" r:id="rId19"/>
    <p:sldId id="263" r:id="rId20"/>
    <p:sldId id="284" r:id="rId21"/>
    <p:sldId id="285" r:id="rId22"/>
    <p:sldId id="288" r:id="rId23"/>
    <p:sldId id="289" r:id="rId24"/>
    <p:sldId id="363" r:id="rId25"/>
    <p:sldId id="364" r:id="rId26"/>
    <p:sldId id="366" r:id="rId27"/>
    <p:sldId id="367" r:id="rId28"/>
    <p:sldId id="368" r:id="rId29"/>
    <p:sldId id="369" r:id="rId30"/>
    <p:sldId id="365" r:id="rId31"/>
    <p:sldId id="370" r:id="rId32"/>
    <p:sldId id="372" r:id="rId33"/>
    <p:sldId id="350" r:id="rId34"/>
    <p:sldId id="373" r:id="rId35"/>
    <p:sldId id="374" r:id="rId36"/>
    <p:sldId id="375" r:id="rId37"/>
    <p:sldId id="376" r:id="rId38"/>
    <p:sldId id="377" r:id="rId39"/>
    <p:sldId id="378" r:id="rId40"/>
    <p:sldId id="380" r:id="rId41"/>
    <p:sldId id="381" r:id="rId42"/>
    <p:sldId id="388" r:id="rId43"/>
    <p:sldId id="389" r:id="rId44"/>
    <p:sldId id="390" r:id="rId45"/>
    <p:sldId id="379" r:id="rId4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9735"/>
    <p:restoredTop sz="95988"/>
  </p:normalViewPr>
  <p:slideViewPr>
    <p:cSldViewPr snapToGrid="0" snapToObjects="1">
      <p:cViewPr varScale="1">
        <p:scale>
          <a:sx n="54" d="100"/>
          <a:sy n="54" d="100"/>
        </p:scale>
        <p:origin x="-49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7602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35687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59878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754788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87438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314933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118521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012980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5100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6007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28089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2549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20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53361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43597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60729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645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4/25/2020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97772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5C9736-58EC-7B4D-BF8F-29DD2D4C46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0076" y="396725"/>
            <a:ext cx="10701338" cy="27927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>
                <a:latin typeface="Cochin" panose="02000603020000020003" pitchFamily="2" charset="0"/>
              </a:rPr>
              <a:t>Chapter 6</a:t>
            </a:r>
            <a:br>
              <a:rPr lang="en-US" b="1" u="sng" dirty="0">
                <a:latin typeface="Cochin" panose="02000603020000020003" pitchFamily="2" charset="0"/>
              </a:rPr>
            </a:br>
            <a:r>
              <a:rPr lang="en-US" b="1" dirty="0">
                <a:latin typeface="Cochin" panose="02000603020000020003" pitchFamily="2" charset="0"/>
              </a:rPr>
              <a:t> </a:t>
            </a:r>
            <a:br>
              <a:rPr lang="en-US" b="1" dirty="0">
                <a:latin typeface="Cochin" panose="02000603020000020003" pitchFamily="2" charset="0"/>
              </a:rPr>
            </a:br>
            <a:r>
              <a:rPr lang="en-US" sz="5600" b="1" u="sng" dirty="0">
                <a:latin typeface="Cochin" panose="02000603020000020003" pitchFamily="2" charset="0"/>
              </a:rPr>
              <a:t>Introduction to algebra</a:t>
            </a:r>
            <a:r>
              <a:rPr lang="en-US" sz="5600" dirty="0">
                <a:latin typeface="Cochin" panose="02000603020000020003" pitchFamily="2" charset="0"/>
              </a:rPr>
              <a:t/>
            </a:r>
            <a:br>
              <a:rPr lang="en-US" sz="5600" dirty="0">
                <a:latin typeface="Cochin" panose="02000603020000020003" pitchFamily="2" charset="0"/>
              </a:rPr>
            </a:br>
            <a:endParaRPr lang="en-US" sz="5600" dirty="0">
              <a:latin typeface="Cochin" panose="02000603020000020003" pitchFamily="2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8DADD8F-DDC8-8048-8BD5-AC03D3F41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" y="3383670"/>
            <a:ext cx="2669789" cy="2191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BC8B313-1C3B-3848-83C9-4CF496F451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3773" y="3419724"/>
            <a:ext cx="3496465" cy="21737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EFB1284-0DE6-614B-8282-4B2130FB7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9372" y="3383670"/>
            <a:ext cx="4712768" cy="220985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3058885D-DFEF-DE49-9613-1AFBF11A53C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2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>
            <a:extLst>
              <a:ext uri="{FF2B5EF4-FFF2-40B4-BE49-F238E27FC236}">
                <a16:creationId xmlns="" xmlns:a16="http://schemas.microsoft.com/office/drawing/2014/main" id="{CEA6F2DA-2D00-0747-A439-DAF9B99DD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28738"/>
            <a:ext cx="10131425" cy="4462463"/>
          </a:xfrm>
        </p:spPr>
        <p:txBody>
          <a:bodyPr/>
          <a:lstStyle/>
          <a:p>
            <a:r>
              <a:rPr lang="en-GB" altLang="en-US" sz="3600" b="1" dirty="0">
                <a:latin typeface="Garamond" panose="02020404030301010803" pitchFamily="18" charset="0"/>
              </a:rPr>
              <a:t>How many sweets are in this bag?</a:t>
            </a:r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  <a:p>
            <a:endParaRPr lang="en-GB" altLang="en-US" dirty="0"/>
          </a:p>
        </p:txBody>
      </p:sp>
      <p:pic>
        <p:nvPicPr>
          <p:cNvPr id="9220" name="Picture 2" descr="http://t3.gstatic.com/images?q=tbn:ANd9GcTstFEYkkaoUK0QpfKT8X45LXSdwW-q5BNmKWtIDsiZvDLuWvMOiQ">
            <a:extLst>
              <a:ext uri="{FF2B5EF4-FFF2-40B4-BE49-F238E27FC236}">
                <a16:creationId xmlns="" xmlns:a16="http://schemas.microsoft.com/office/drawing/2014/main" id="{C13E2E17-5E19-6C43-BE8D-81870994EA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7526338" y="2705100"/>
            <a:ext cx="66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2" descr="http://t3.gstatic.com/images?q=tbn:ANd9GcTstFEYkkaoUK0QpfKT8X45LXSdwW-q5BNmKWtIDsiZvDLuWvMOiQ">
            <a:extLst>
              <a:ext uri="{FF2B5EF4-FFF2-40B4-BE49-F238E27FC236}">
                <a16:creationId xmlns="" xmlns:a16="http://schemas.microsoft.com/office/drawing/2014/main" id="{40166605-E127-9C47-8E77-81FEFB914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7885113" y="3597275"/>
            <a:ext cx="66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 descr="http://t3.gstatic.com/images?q=tbn:ANd9GcTstFEYkkaoUK0QpfKT8X45LXSdwW-q5BNmKWtIDsiZvDLuWvMOiQ">
            <a:extLst>
              <a:ext uri="{FF2B5EF4-FFF2-40B4-BE49-F238E27FC236}">
                <a16:creationId xmlns="" xmlns:a16="http://schemas.microsoft.com/office/drawing/2014/main" id="{80A593FD-3A06-104A-80BD-2AD2328C2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8847139" y="3702050"/>
            <a:ext cx="661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2" descr="http://t3.gstatic.com/images?q=tbn:ANd9GcTstFEYkkaoUK0QpfKT8X45LXSdwW-q5BNmKWtIDsiZvDLuWvMOiQ">
            <a:extLst>
              <a:ext uri="{FF2B5EF4-FFF2-40B4-BE49-F238E27FC236}">
                <a16:creationId xmlns="" xmlns:a16="http://schemas.microsoft.com/office/drawing/2014/main" id="{F92CA099-F395-3545-9FAE-588C20E9D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8516938" y="2492375"/>
            <a:ext cx="660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4" name="Group 7">
            <a:extLst>
              <a:ext uri="{FF2B5EF4-FFF2-40B4-BE49-F238E27FC236}">
                <a16:creationId xmlns="" xmlns:a16="http://schemas.microsoft.com/office/drawing/2014/main" id="{7ADCF016-74A0-D949-8280-45D2D2872B33}"/>
              </a:ext>
            </a:extLst>
          </p:cNvPr>
          <p:cNvGrpSpPr>
            <a:grpSpLocks/>
          </p:cNvGrpSpPr>
          <p:nvPr/>
        </p:nvGrpSpPr>
        <p:grpSpPr bwMode="auto">
          <a:xfrm>
            <a:off x="4067175" y="3084514"/>
            <a:ext cx="1473200" cy="1609725"/>
            <a:chOff x="1043608" y="2492896"/>
            <a:chExt cx="1474206" cy="1610008"/>
          </a:xfrm>
        </p:grpSpPr>
        <p:pic>
          <p:nvPicPr>
            <p:cNvPr id="9227" name="Picture 3" descr="C:\Documents and Settings\staff.prs\Local Settings\Temporary Internet Files\Content.IE5\14A0KQQU\MC900290914[1].wmf">
              <a:extLst>
                <a:ext uri="{FF2B5EF4-FFF2-40B4-BE49-F238E27FC236}">
                  <a16:creationId xmlns="" xmlns:a16="http://schemas.microsoft.com/office/drawing/2014/main" id="{355E10A2-9EAC-F647-A6C9-7CB7523A41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8" name="TextBox 3">
              <a:extLst>
                <a:ext uri="{FF2B5EF4-FFF2-40B4-BE49-F238E27FC236}">
                  <a16:creationId xmlns="" xmlns:a16="http://schemas.microsoft.com/office/drawing/2014/main" id="{B246D976-5845-414B-8DFE-72789DC845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76655" y="3026169"/>
              <a:ext cx="50405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4400" b="1"/>
                <a:t>n</a:t>
              </a:r>
            </a:p>
          </p:txBody>
        </p:sp>
      </p:grp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00A20102-56C3-AE49-9C9A-3A7642E4F5D2}"/>
              </a:ext>
            </a:extLst>
          </p:cNvPr>
          <p:cNvCxnSpPr/>
          <p:nvPr/>
        </p:nvCxnSpPr>
        <p:spPr>
          <a:xfrm flipH="1">
            <a:off x="5519739" y="2955925"/>
            <a:ext cx="1944687" cy="4016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8D1F3D84-C94C-3A4C-98FE-64C47ADCA9FB}"/>
              </a:ext>
            </a:extLst>
          </p:cNvPr>
          <p:cNvCxnSpPr/>
          <p:nvPr/>
        </p:nvCxnSpPr>
        <p:spPr>
          <a:xfrm flipH="1" flipV="1">
            <a:off x="5600700" y="3597276"/>
            <a:ext cx="1944688" cy="2000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="" xmlns:a16="http://schemas.microsoft.com/office/drawing/2014/main" id="{6F294885-AE20-D848-B4EE-599AADF92232}"/>
              </a:ext>
            </a:extLst>
          </p:cNvPr>
          <p:cNvSpPr txBox="1">
            <a:spLocks/>
          </p:cNvSpPr>
          <p:nvPr/>
        </p:nvSpPr>
        <p:spPr>
          <a:xfrm>
            <a:off x="685801" y="163248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400" b="1" u="sng" dirty="0">
                <a:latin typeface="Garamond" panose="02020404030301010803" pitchFamily="18" charset="0"/>
              </a:rPr>
              <a:t>Activity - 1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418B664-8DD2-044E-84C9-73072A3725C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7552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0E62AA5B-0430-EE43-9AAE-37FF89C995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600" b="1" dirty="0">
                <a:latin typeface="Garamond" panose="02020404030301010803" pitchFamily="18" charset="0"/>
              </a:rPr>
              <a:t>We don’t know!</a:t>
            </a:r>
            <a:endParaRPr lang="en-GB" sz="3600" b="1" u="sng" dirty="0">
              <a:latin typeface="Garamond" panose="02020404030301010803" pitchFamily="18" charset="0"/>
            </a:endParaRPr>
          </a:p>
          <a:p>
            <a:pPr marL="109728" indent="0">
              <a:spcAft>
                <a:spcPts val="0"/>
              </a:spcAft>
              <a:buNone/>
              <a:defRPr/>
            </a:pPr>
            <a:endParaRPr lang="en-GB" sz="3600" b="1" dirty="0">
              <a:latin typeface="Garamond" panose="02020404030301010803" pitchFamily="18" charset="0"/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endParaRPr lang="en-GB" sz="3600" b="1" dirty="0">
              <a:latin typeface="Garamond" panose="02020404030301010803" pitchFamily="18" charset="0"/>
            </a:endParaRPr>
          </a:p>
          <a:p>
            <a:pPr marL="365760" indent="-256032">
              <a:spcAft>
                <a:spcPts val="0"/>
              </a:spcAft>
              <a:buFont typeface="Wingdings 3"/>
              <a:buChar char=""/>
              <a:defRPr/>
            </a:pPr>
            <a:r>
              <a:rPr lang="en-GB" sz="3600" b="1" dirty="0">
                <a:latin typeface="Garamond" panose="02020404030301010803" pitchFamily="18" charset="0"/>
              </a:rPr>
              <a:t>We have to call it </a:t>
            </a:r>
            <a:r>
              <a:rPr lang="en-GB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‘n’ for any number!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170C0EC-FFA1-CA45-86B9-39B4362B3E21}"/>
              </a:ext>
            </a:extLst>
          </p:cNvPr>
          <p:cNvGrpSpPr>
            <a:grpSpLocks/>
          </p:cNvGrpSpPr>
          <p:nvPr/>
        </p:nvGrpSpPr>
        <p:grpSpPr bwMode="auto">
          <a:xfrm>
            <a:off x="9593262" y="3741517"/>
            <a:ext cx="1473200" cy="1609725"/>
            <a:chOff x="3173899" y="2221164"/>
            <a:chExt cx="1474206" cy="1610008"/>
          </a:xfrm>
        </p:grpSpPr>
        <p:pic>
          <p:nvPicPr>
            <p:cNvPr id="10245" name="Picture 3" descr="C:\Documents and Settings\staff.prs\Local Settings\Temporary Internet Files\Content.IE5\14A0KQQU\MC900290914[1].wmf">
              <a:extLst>
                <a:ext uri="{FF2B5EF4-FFF2-40B4-BE49-F238E27FC236}">
                  <a16:creationId xmlns="" xmlns:a16="http://schemas.microsoft.com/office/drawing/2014/main" id="{18808920-E827-7044-B07E-F5637C753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3899" y="2221164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Box 5">
              <a:extLst>
                <a:ext uri="{FF2B5EF4-FFF2-40B4-BE49-F238E27FC236}">
                  <a16:creationId xmlns="" xmlns:a16="http://schemas.microsoft.com/office/drawing/2014/main" id="{A469C111-7D30-0540-8F41-2B0B00D7FB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6946" y="2768948"/>
              <a:ext cx="504056" cy="769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4400" b="1" dirty="0"/>
                <a:t>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D898BFE6-264D-3245-90BE-32EA96172A2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47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2BC0C52B-9F8C-BA43-979E-D67DA3656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951" y="1317096"/>
            <a:ext cx="10131425" cy="5269442"/>
          </a:xfrm>
        </p:spPr>
        <p:txBody>
          <a:bodyPr>
            <a:normAutofit fontScale="55000" lnSpcReduction="20000"/>
          </a:bodyPr>
          <a:lstStyle/>
          <a:p>
            <a:r>
              <a:rPr lang="en-GB" altLang="en-US" sz="6500" b="1" dirty="0">
                <a:latin typeface="Garamond" panose="02020404030301010803" pitchFamily="18" charset="0"/>
              </a:rPr>
              <a:t>How many sweets are here??</a:t>
            </a:r>
          </a:p>
          <a:p>
            <a:endParaRPr lang="en-GB" altLang="en-US" sz="6500" b="1" dirty="0">
              <a:latin typeface="Garamond" panose="02020404030301010803" pitchFamily="18" charset="0"/>
            </a:endParaRPr>
          </a:p>
          <a:p>
            <a:endParaRPr lang="en-GB" altLang="en-US" sz="6500" b="1" dirty="0">
              <a:latin typeface="Garamond" panose="02020404030301010803" pitchFamily="18" charset="0"/>
            </a:endParaRPr>
          </a:p>
          <a:p>
            <a:endParaRPr lang="en-GB" altLang="en-US" sz="6500" b="1" dirty="0">
              <a:latin typeface="Garamond" panose="02020404030301010803" pitchFamily="18" charset="0"/>
            </a:endParaRPr>
          </a:p>
          <a:p>
            <a:endParaRPr lang="en-GB" altLang="en-US" sz="6500" b="1" dirty="0">
              <a:latin typeface="Garamond" panose="02020404030301010803" pitchFamily="18" charset="0"/>
            </a:endParaRPr>
          </a:p>
          <a:p>
            <a:r>
              <a:rPr lang="en-GB" altLang="en-US" sz="6500" b="1" dirty="0">
                <a:latin typeface="Garamond" panose="02020404030301010803" pitchFamily="18" charset="0"/>
              </a:rPr>
              <a:t>3 bags of n and 2 more!</a:t>
            </a:r>
          </a:p>
          <a:p>
            <a:endParaRPr lang="en-GB" altLang="en-US" sz="6500" b="1" dirty="0">
              <a:latin typeface="Garamond" panose="02020404030301010803" pitchFamily="18" charset="0"/>
            </a:endParaRPr>
          </a:p>
          <a:p>
            <a:r>
              <a:rPr lang="en-GB" altLang="en-US" sz="6500" b="1" dirty="0">
                <a:latin typeface="Garamond" panose="02020404030301010803" pitchFamily="18" charset="0"/>
              </a:rPr>
              <a:t>We write this as</a:t>
            </a:r>
          </a:p>
          <a:p>
            <a:pPr marL="0" indent="0" algn="ctr">
              <a:buNone/>
            </a:pPr>
            <a:r>
              <a:rPr lang="en-GB" altLang="en-US" b="1" dirty="0">
                <a:solidFill>
                  <a:srgbClr val="FF0000"/>
                </a:solidFill>
                <a:latin typeface="Garamond" panose="02020404030301010803" pitchFamily="18" charset="0"/>
              </a:rPr>
              <a:t>	</a:t>
            </a:r>
            <a:r>
              <a:rPr lang="en-GB" altLang="en-US" sz="9100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3n + 2</a:t>
            </a:r>
          </a:p>
        </p:txBody>
      </p:sp>
      <p:grpSp>
        <p:nvGrpSpPr>
          <p:cNvPr id="11268" name="Group 12">
            <a:extLst>
              <a:ext uri="{FF2B5EF4-FFF2-40B4-BE49-F238E27FC236}">
                <a16:creationId xmlns="" xmlns:a16="http://schemas.microsoft.com/office/drawing/2014/main" id="{35392E5E-423D-224D-9FDE-5AFB998030B8}"/>
              </a:ext>
            </a:extLst>
          </p:cNvPr>
          <p:cNvGrpSpPr>
            <a:grpSpLocks/>
          </p:cNvGrpSpPr>
          <p:nvPr/>
        </p:nvGrpSpPr>
        <p:grpSpPr bwMode="auto">
          <a:xfrm>
            <a:off x="2439714" y="2997201"/>
            <a:ext cx="738187" cy="804862"/>
            <a:chOff x="1043608" y="2492896"/>
            <a:chExt cx="1474206" cy="1610008"/>
          </a:xfrm>
        </p:grpSpPr>
        <p:pic>
          <p:nvPicPr>
            <p:cNvPr id="11278" name="Picture 3" descr="C:\Documents and Settings\staff.prs\Local Settings\Temporary Internet Files\Content.IE5\14A0KQQU\MC900290914[1].wmf">
              <a:extLst>
                <a:ext uri="{FF2B5EF4-FFF2-40B4-BE49-F238E27FC236}">
                  <a16:creationId xmlns="" xmlns:a16="http://schemas.microsoft.com/office/drawing/2014/main" id="{2CDE91CA-1C5A-424A-969E-9EBD9EC0C2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9" name="TextBox 14">
              <a:extLst>
                <a:ext uri="{FF2B5EF4-FFF2-40B4-BE49-F238E27FC236}">
                  <a16:creationId xmlns="" xmlns:a16="http://schemas.microsoft.com/office/drawing/2014/main" id="{D616FB11-25A8-124B-882A-C062A6C992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026170"/>
              <a:ext cx="504056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2000" b="1"/>
                <a:t>n</a:t>
              </a:r>
            </a:p>
          </p:txBody>
        </p:sp>
      </p:grpSp>
      <p:grpSp>
        <p:nvGrpSpPr>
          <p:cNvPr id="11269" name="Group 15">
            <a:extLst>
              <a:ext uri="{FF2B5EF4-FFF2-40B4-BE49-F238E27FC236}">
                <a16:creationId xmlns="" xmlns:a16="http://schemas.microsoft.com/office/drawing/2014/main" id="{6F301CE4-7B18-9A49-A482-08F3B5BEAB85}"/>
              </a:ext>
            </a:extLst>
          </p:cNvPr>
          <p:cNvGrpSpPr>
            <a:grpSpLocks/>
          </p:cNvGrpSpPr>
          <p:nvPr/>
        </p:nvGrpSpPr>
        <p:grpSpPr bwMode="auto">
          <a:xfrm>
            <a:off x="3570013" y="2982913"/>
            <a:ext cx="736600" cy="806450"/>
            <a:chOff x="1043608" y="2492896"/>
            <a:chExt cx="1474206" cy="1610008"/>
          </a:xfrm>
        </p:grpSpPr>
        <p:pic>
          <p:nvPicPr>
            <p:cNvPr id="11276" name="Picture 3" descr="C:\Documents and Settings\staff.prs\Local Settings\Temporary Internet Files\Content.IE5\14A0KQQU\MC900290914[1].wmf">
              <a:extLst>
                <a:ext uri="{FF2B5EF4-FFF2-40B4-BE49-F238E27FC236}">
                  <a16:creationId xmlns="" xmlns:a16="http://schemas.microsoft.com/office/drawing/2014/main" id="{6F28F474-C6E0-9E41-A331-200139DEB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7" name="TextBox 17">
              <a:extLst>
                <a:ext uri="{FF2B5EF4-FFF2-40B4-BE49-F238E27FC236}">
                  <a16:creationId xmlns="" xmlns:a16="http://schemas.microsoft.com/office/drawing/2014/main" id="{63976C84-FCA3-6445-A97D-DD9A019244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026170"/>
              <a:ext cx="504056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2000" b="1"/>
                <a:t>n</a:t>
              </a:r>
            </a:p>
          </p:txBody>
        </p:sp>
      </p:grpSp>
      <p:grpSp>
        <p:nvGrpSpPr>
          <p:cNvPr id="11270" name="Group 18">
            <a:extLst>
              <a:ext uri="{FF2B5EF4-FFF2-40B4-BE49-F238E27FC236}">
                <a16:creationId xmlns="" xmlns:a16="http://schemas.microsoft.com/office/drawing/2014/main" id="{974C5139-1171-CE49-B9BC-1B8D79ABBAD3}"/>
              </a:ext>
            </a:extLst>
          </p:cNvPr>
          <p:cNvGrpSpPr>
            <a:grpSpLocks/>
          </p:cNvGrpSpPr>
          <p:nvPr/>
        </p:nvGrpSpPr>
        <p:grpSpPr bwMode="auto">
          <a:xfrm>
            <a:off x="4832351" y="2982913"/>
            <a:ext cx="736600" cy="804862"/>
            <a:chOff x="1043608" y="2492896"/>
            <a:chExt cx="1474206" cy="1610008"/>
          </a:xfrm>
        </p:grpSpPr>
        <p:pic>
          <p:nvPicPr>
            <p:cNvPr id="11274" name="Picture 3" descr="C:\Documents and Settings\staff.prs\Local Settings\Temporary Internet Files\Content.IE5\14A0KQQU\MC900290914[1].wmf">
              <a:extLst>
                <a:ext uri="{FF2B5EF4-FFF2-40B4-BE49-F238E27FC236}">
                  <a16:creationId xmlns="" xmlns:a16="http://schemas.microsoft.com/office/drawing/2014/main" id="{63A14272-7B1B-F543-AD35-A10D376CC7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75" name="TextBox 20">
              <a:extLst>
                <a:ext uri="{FF2B5EF4-FFF2-40B4-BE49-F238E27FC236}">
                  <a16:creationId xmlns="" xmlns:a16="http://schemas.microsoft.com/office/drawing/2014/main" id="{023EDBAA-2270-0448-BC87-9FB705D763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026170"/>
              <a:ext cx="504056" cy="409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2000" b="1" dirty="0"/>
                <a:t>n</a:t>
              </a:r>
            </a:p>
          </p:txBody>
        </p:sp>
      </p:grpSp>
      <p:pic>
        <p:nvPicPr>
          <p:cNvPr id="11271" name="Picture 2" descr="http://t3.gstatic.com/images?q=tbn:ANd9GcTstFEYkkaoUK0QpfKT8X45LXSdwW-q5BNmKWtIDsiZvDLuWvMOiQ">
            <a:extLst>
              <a:ext uri="{FF2B5EF4-FFF2-40B4-BE49-F238E27FC236}">
                <a16:creationId xmlns="" xmlns:a16="http://schemas.microsoft.com/office/drawing/2014/main" id="{622B07B8-D21B-3D40-9193-9A38FB661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7653338" y="2997201"/>
            <a:ext cx="1030387" cy="6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http://t3.gstatic.com/images?q=tbn:ANd9GcTstFEYkkaoUK0QpfKT8X45LXSdwW-q5BNmKWtIDsiZvDLuWvMOiQ">
            <a:extLst>
              <a:ext uri="{FF2B5EF4-FFF2-40B4-BE49-F238E27FC236}">
                <a16:creationId xmlns="" xmlns:a16="http://schemas.microsoft.com/office/drawing/2014/main" id="{DE00B960-269A-1647-9D4C-D46BFD14D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9263857" y="3024977"/>
            <a:ext cx="1030387" cy="624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65110BA9-50D5-7542-BA00-F331636D57B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81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344030FB-0A07-194D-A382-00ABA9F262F4}"/>
              </a:ext>
            </a:extLst>
          </p:cNvPr>
          <p:cNvGrpSpPr>
            <a:grpSpLocks/>
          </p:cNvGrpSpPr>
          <p:nvPr/>
        </p:nvGrpSpPr>
        <p:grpSpPr bwMode="auto">
          <a:xfrm>
            <a:off x="3141664" y="3371851"/>
            <a:ext cx="738187" cy="804863"/>
            <a:chOff x="1043608" y="2492896"/>
            <a:chExt cx="1474206" cy="1610008"/>
          </a:xfrm>
        </p:grpSpPr>
        <p:pic>
          <p:nvPicPr>
            <p:cNvPr id="16409" name="Picture 3" descr="C:\Documents and Settings\staff.prs\Local Settings\Temporary Internet Files\Content.IE5\14A0KQQU\MC900290914[1].wmf">
              <a:extLst>
                <a:ext uri="{FF2B5EF4-FFF2-40B4-BE49-F238E27FC236}">
                  <a16:creationId xmlns="" xmlns:a16="http://schemas.microsoft.com/office/drawing/2014/main" id="{A969A664-EC64-B942-AFE5-C7E32FFBD8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10" name="TextBox 5">
              <a:extLst>
                <a:ext uri="{FF2B5EF4-FFF2-40B4-BE49-F238E27FC236}">
                  <a16:creationId xmlns="" xmlns:a16="http://schemas.microsoft.com/office/drawing/2014/main" id="{C61E303D-A1C1-E34A-BEAC-48B76B4E54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026170"/>
              <a:ext cx="504056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2000" b="1"/>
                <a:t>n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4A31EF47-4E3B-694C-A28F-1D6F56AA23A2}"/>
              </a:ext>
            </a:extLst>
          </p:cNvPr>
          <p:cNvGrpSpPr>
            <a:grpSpLocks/>
          </p:cNvGrpSpPr>
          <p:nvPr/>
        </p:nvGrpSpPr>
        <p:grpSpPr bwMode="auto">
          <a:xfrm>
            <a:off x="3141664" y="4860926"/>
            <a:ext cx="738187" cy="804863"/>
            <a:chOff x="1043608" y="2492896"/>
            <a:chExt cx="1474206" cy="1610008"/>
          </a:xfrm>
        </p:grpSpPr>
        <p:pic>
          <p:nvPicPr>
            <p:cNvPr id="16407" name="Picture 3" descr="C:\Documents and Settings\staff.prs\Local Settings\Temporary Internet Files\Content.IE5\14A0KQQU\MC900290914[1].wmf">
              <a:extLst>
                <a:ext uri="{FF2B5EF4-FFF2-40B4-BE49-F238E27FC236}">
                  <a16:creationId xmlns="" xmlns:a16="http://schemas.microsoft.com/office/drawing/2014/main" id="{C35668D8-AE30-D94B-9280-2FB8AE282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8" name="TextBox 8">
              <a:extLst>
                <a:ext uri="{FF2B5EF4-FFF2-40B4-BE49-F238E27FC236}">
                  <a16:creationId xmlns="" xmlns:a16="http://schemas.microsoft.com/office/drawing/2014/main" id="{81943212-12C1-6C44-9E43-EB6D498114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026170"/>
              <a:ext cx="504056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2000" b="1"/>
                <a:t>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D2951029-9940-DA46-B500-378AE816EABA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4797426"/>
            <a:ext cx="736600" cy="804863"/>
            <a:chOff x="1043608" y="2492896"/>
            <a:chExt cx="1474206" cy="1610008"/>
          </a:xfrm>
        </p:grpSpPr>
        <p:pic>
          <p:nvPicPr>
            <p:cNvPr id="16405" name="Picture 3" descr="C:\Documents and Settings\staff.prs\Local Settings\Temporary Internet Files\Content.IE5\14A0KQQU\MC900290914[1].wmf">
              <a:extLst>
                <a:ext uri="{FF2B5EF4-FFF2-40B4-BE49-F238E27FC236}">
                  <a16:creationId xmlns="" xmlns:a16="http://schemas.microsoft.com/office/drawing/2014/main" id="{2C9FCB97-A2B4-8B40-BFD9-BF3378A9D1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6" name="TextBox 11">
              <a:extLst>
                <a:ext uri="{FF2B5EF4-FFF2-40B4-BE49-F238E27FC236}">
                  <a16:creationId xmlns="" xmlns:a16="http://schemas.microsoft.com/office/drawing/2014/main" id="{F1289031-BE4D-444D-A841-204A240A56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026170"/>
              <a:ext cx="504056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2000" b="1"/>
                <a:t>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CD181B7-4962-D54C-B0DE-92CF38B0BDD1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3371851"/>
            <a:ext cx="736600" cy="804863"/>
            <a:chOff x="1043608" y="2492896"/>
            <a:chExt cx="1474206" cy="1610008"/>
          </a:xfrm>
        </p:grpSpPr>
        <p:pic>
          <p:nvPicPr>
            <p:cNvPr id="16403" name="Picture 3" descr="C:\Documents and Settings\staff.prs\Local Settings\Temporary Internet Files\Content.IE5\14A0KQQU\MC900290914[1].wmf">
              <a:extLst>
                <a:ext uri="{FF2B5EF4-FFF2-40B4-BE49-F238E27FC236}">
                  <a16:creationId xmlns="" xmlns:a16="http://schemas.microsoft.com/office/drawing/2014/main" id="{1E5FD019-61FC-654A-9903-37CD15FB3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4" name="TextBox 14">
              <a:extLst>
                <a:ext uri="{FF2B5EF4-FFF2-40B4-BE49-F238E27FC236}">
                  <a16:creationId xmlns="" xmlns:a16="http://schemas.microsoft.com/office/drawing/2014/main" id="{9F14D479-4046-2742-AF59-FC017F327C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026170"/>
              <a:ext cx="504056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2000" b="1"/>
                <a:t>n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9C70ED1-57AB-B648-BDBE-6066CEFABD9C}"/>
              </a:ext>
            </a:extLst>
          </p:cNvPr>
          <p:cNvGrpSpPr>
            <a:grpSpLocks/>
          </p:cNvGrpSpPr>
          <p:nvPr/>
        </p:nvGrpSpPr>
        <p:grpSpPr bwMode="auto">
          <a:xfrm>
            <a:off x="4533900" y="2060576"/>
            <a:ext cx="736600" cy="804863"/>
            <a:chOff x="1043608" y="2492896"/>
            <a:chExt cx="1474206" cy="1610008"/>
          </a:xfrm>
        </p:grpSpPr>
        <p:pic>
          <p:nvPicPr>
            <p:cNvPr id="16401" name="Picture 3" descr="C:\Documents and Settings\staff.prs\Local Settings\Temporary Internet Files\Content.IE5\14A0KQQU\MC900290914[1].wmf">
              <a:extLst>
                <a:ext uri="{FF2B5EF4-FFF2-40B4-BE49-F238E27FC236}">
                  <a16:creationId xmlns="" xmlns:a16="http://schemas.microsoft.com/office/drawing/2014/main" id="{927947CE-18C6-7743-A850-4A566D244B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2" name="TextBox 17">
              <a:extLst>
                <a:ext uri="{FF2B5EF4-FFF2-40B4-BE49-F238E27FC236}">
                  <a16:creationId xmlns="" xmlns:a16="http://schemas.microsoft.com/office/drawing/2014/main" id="{39B677AD-F199-2748-B101-A2DCD56DAA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026170"/>
              <a:ext cx="504056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2000" b="1"/>
                <a:t>n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C6A02539-5B47-7A42-A777-A9AFB222319F}"/>
              </a:ext>
            </a:extLst>
          </p:cNvPr>
          <p:cNvGrpSpPr>
            <a:grpSpLocks/>
          </p:cNvGrpSpPr>
          <p:nvPr/>
        </p:nvGrpSpPr>
        <p:grpSpPr bwMode="auto">
          <a:xfrm>
            <a:off x="3141664" y="2060576"/>
            <a:ext cx="738187" cy="804863"/>
            <a:chOff x="1043608" y="2492896"/>
            <a:chExt cx="1474206" cy="1610008"/>
          </a:xfrm>
        </p:grpSpPr>
        <p:pic>
          <p:nvPicPr>
            <p:cNvPr id="16399" name="Picture 3" descr="C:\Documents and Settings\staff.prs\Local Settings\Temporary Internet Files\Content.IE5\14A0KQQU\MC900290914[1].wmf">
              <a:extLst>
                <a:ext uri="{FF2B5EF4-FFF2-40B4-BE49-F238E27FC236}">
                  <a16:creationId xmlns="" xmlns:a16="http://schemas.microsoft.com/office/drawing/2014/main" id="{F7A004DD-D08C-474C-8F9F-57AC74A418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2492896"/>
              <a:ext cx="1474206" cy="1610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TextBox 20">
              <a:extLst>
                <a:ext uri="{FF2B5EF4-FFF2-40B4-BE49-F238E27FC236}">
                  <a16:creationId xmlns="" xmlns:a16="http://schemas.microsoft.com/office/drawing/2014/main" id="{94EA7DBF-9CAB-8946-B7CD-FE1A55153E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87624" y="3026170"/>
              <a:ext cx="504056" cy="800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Lucida Sans Unicode" panose="020B0602030504020204" pitchFamily="34" charset="0"/>
                </a:defRPr>
              </a:lvl9pPr>
            </a:lstStyle>
            <a:p>
              <a:r>
                <a:rPr lang="en-GB" altLang="en-US" sz="2000" b="1"/>
                <a:t>n</a:t>
              </a:r>
            </a:p>
          </p:txBody>
        </p:sp>
      </p:grpSp>
      <p:pic>
        <p:nvPicPr>
          <p:cNvPr id="22" name="Picture 2" descr="http://t3.gstatic.com/images?q=tbn:ANd9GcTstFEYkkaoUK0QpfKT8X45LXSdwW-q5BNmKWtIDsiZvDLuWvMOiQ">
            <a:extLst>
              <a:ext uri="{FF2B5EF4-FFF2-40B4-BE49-F238E27FC236}">
                <a16:creationId xmlns="" xmlns:a16="http://schemas.microsoft.com/office/drawing/2014/main" id="{4AB6D875-85EF-4947-A440-53C576A32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7812089" y="2754314"/>
            <a:ext cx="5683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 descr="http://t3.gstatic.com/images?q=tbn:ANd9GcTstFEYkkaoUK0QpfKT8X45LXSdwW-q5BNmKWtIDsiZvDLuWvMOiQ">
            <a:extLst>
              <a:ext uri="{FF2B5EF4-FFF2-40B4-BE49-F238E27FC236}">
                <a16:creationId xmlns="" xmlns:a16="http://schemas.microsoft.com/office/drawing/2014/main" id="{B73FD16A-A43B-F24B-B421-1CDD2E701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7805738" y="3198814"/>
            <a:ext cx="56991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 descr="http://t3.gstatic.com/images?q=tbn:ANd9GcTstFEYkkaoUK0QpfKT8X45LXSdwW-q5BNmKWtIDsiZvDLuWvMOiQ">
            <a:extLst>
              <a:ext uri="{FF2B5EF4-FFF2-40B4-BE49-F238E27FC236}">
                <a16:creationId xmlns="" xmlns:a16="http://schemas.microsoft.com/office/drawing/2014/main" id="{BE8BFBE7-8ED5-7640-B044-0A3DF94C5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7812089" y="3665539"/>
            <a:ext cx="568325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" descr="http://t3.gstatic.com/images?q=tbn:ANd9GcTstFEYkkaoUK0QpfKT8X45LXSdwW-q5BNmKWtIDsiZvDLuWvMOiQ">
            <a:extLst>
              <a:ext uri="{FF2B5EF4-FFF2-40B4-BE49-F238E27FC236}">
                <a16:creationId xmlns="" xmlns:a16="http://schemas.microsoft.com/office/drawing/2014/main" id="{1FD9CC31-AC34-044B-BBF1-D4717791F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7812089" y="4176714"/>
            <a:ext cx="5683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http://t3.gstatic.com/images?q=tbn:ANd9GcTstFEYkkaoUK0QpfKT8X45LXSdwW-q5BNmKWtIDsiZvDLuWvMOiQ">
            <a:extLst>
              <a:ext uri="{FF2B5EF4-FFF2-40B4-BE49-F238E27FC236}">
                <a16:creationId xmlns="" xmlns:a16="http://schemas.microsoft.com/office/drawing/2014/main" id="{05600EE6-F046-FB4F-9B81-A1CCFA53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586" b="22224"/>
          <a:stretch>
            <a:fillRect/>
          </a:stretch>
        </p:blipFill>
        <p:spPr bwMode="auto">
          <a:xfrm>
            <a:off x="7812089" y="4640264"/>
            <a:ext cx="568325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ACBD57B-A06A-C745-89F7-7D3396D0315C}"/>
              </a:ext>
            </a:extLst>
          </p:cNvPr>
          <p:cNvSpPr txBox="1"/>
          <p:nvPr/>
        </p:nvSpPr>
        <p:spPr>
          <a:xfrm>
            <a:off x="600075" y="300038"/>
            <a:ext cx="109442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en-US" sz="3000" b="1" dirty="0">
                <a:latin typeface="Garamond" panose="02020404030301010803" pitchFamily="18" charset="0"/>
              </a:rPr>
              <a:t>Now, write the expression for the number of sweets in the picture given below.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7632201-47A9-0541-97C2-BC07DB6FA672}"/>
              </a:ext>
            </a:extLst>
          </p:cNvPr>
          <p:cNvSpPr txBox="1"/>
          <p:nvPr/>
        </p:nvSpPr>
        <p:spPr>
          <a:xfrm>
            <a:off x="3466177" y="5843588"/>
            <a:ext cx="4909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Ans </a:t>
            </a:r>
            <a:r>
              <a:rPr lang="en-US" sz="3600" b="1" dirty="0">
                <a:solidFill>
                  <a:srgbClr val="FF0000"/>
                </a:solidFill>
                <a:latin typeface="Garamond" panose="02020404030301010803" pitchFamily="18" charset="0"/>
                <a:sym typeface="Wingdings" pitchFamily="2" charset="2"/>
              </a:rPr>
              <a:t></a:t>
            </a:r>
            <a:r>
              <a:rPr lang="en-US" sz="3600" b="1" dirty="0">
                <a:solidFill>
                  <a:srgbClr val="FF0000"/>
                </a:solidFill>
                <a:latin typeface="Garamond" panose="02020404030301010803" pitchFamily="18" charset="0"/>
              </a:rPr>
              <a:t> 6n + 5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54FDDB93-C5AD-9843-A1DF-DA65B967F3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744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86025" y="2800351"/>
            <a:ext cx="6286500" cy="1015663"/>
          </a:xfrm>
          <a:prstGeom prst="rect">
            <a:avLst/>
          </a:prstGeom>
          <a:blipFill>
            <a:blip r:embed="rId2"/>
            <a:stretch>
              <a:fillRect b="-23750"/>
            </a:stretch>
          </a:blipFill>
        </p:spPr>
        <p:txBody>
          <a:bodyPr/>
          <a:lstStyle/>
          <a:p>
            <a:r>
              <a:rPr lang="en-US" b="1" dirty="0">
                <a:noFill/>
              </a:rPr>
              <a:t> </a:t>
            </a:r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917A077A-DD87-F24C-8345-C500833D86B7}"/>
              </a:ext>
            </a:extLst>
          </p:cNvPr>
          <p:cNvSpPr txBox="1">
            <a:spLocks/>
          </p:cNvSpPr>
          <p:nvPr/>
        </p:nvSpPr>
        <p:spPr>
          <a:xfrm>
            <a:off x="685801" y="514350"/>
            <a:ext cx="10958512" cy="126848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000" b="1" u="sng" dirty="0">
                <a:latin typeface="Garamond" panose="02020404030301010803" pitchFamily="18" charset="0"/>
              </a:rPr>
              <a:t>Parts of An Algebraic Expression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61270CEF-6D84-5442-8C2F-0B6FB9CD4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267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223793" y="3244334"/>
                <a:ext cx="43499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6000" i="1" smtClean="0">
                          <a:latin typeface="Cambria Math"/>
                        </a:rPr>
                        <m:t>3</m:t>
                      </m:r>
                      <m:r>
                        <a:rPr lang="en-AU" sz="6000" i="1" smtClean="0">
                          <a:latin typeface="Cambria Math"/>
                        </a:rPr>
                        <m:t>𝑥</m:t>
                      </m:r>
                      <m:r>
                        <a:rPr lang="en-AU" sz="6000" i="1" smtClean="0">
                          <a:latin typeface="Cambria Math"/>
                        </a:rPr>
                        <m:t>−2</m:t>
                      </m:r>
                      <m:r>
                        <a:rPr lang="en-AU" sz="6000" i="1">
                          <a:latin typeface="Cambria Math"/>
                        </a:rPr>
                        <m:t>𝑦</m:t>
                      </m:r>
                      <m:r>
                        <a:rPr lang="en-AU" sz="6000" i="1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en-AU" sz="6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3" y="3244334"/>
                <a:ext cx="4349973" cy="1015663"/>
              </a:xfrm>
              <a:prstGeom prst="rect">
                <a:avLst/>
              </a:prstGeom>
              <a:blipFill>
                <a:blip r:embed="rId2"/>
                <a:stretch>
                  <a:fillRect l="-1458" r="-1166" b="-160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/>
          <p:cNvSpPr/>
          <p:nvPr/>
        </p:nvSpPr>
        <p:spPr>
          <a:xfrm>
            <a:off x="4151784" y="3244333"/>
            <a:ext cx="1224136" cy="1015664"/>
          </a:xfrm>
          <a:prstGeom prst="ellipse">
            <a:avLst/>
          </a:prstGeom>
          <a:solidFill>
            <a:srgbClr val="FF0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extBox 5"/>
          <p:cNvSpPr txBox="1"/>
          <p:nvPr/>
        </p:nvSpPr>
        <p:spPr>
          <a:xfrm>
            <a:off x="5166007" y="2097723"/>
            <a:ext cx="3835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/>
              <a:t> </a:t>
            </a:r>
            <a:r>
              <a:rPr lang="en-A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</a:t>
            </a: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015880" y="2744053"/>
            <a:ext cx="360040" cy="50028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006450-A34F-1B47-804A-A7A86ABE394D}"/>
              </a:ext>
            </a:extLst>
          </p:cNvPr>
          <p:cNvSpPr txBox="1"/>
          <p:nvPr/>
        </p:nvSpPr>
        <p:spPr>
          <a:xfrm>
            <a:off x="428625" y="4390945"/>
            <a:ext cx="11329988" cy="1962845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u="sng" dirty="0"/>
              <a:t>What is a Term?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Parts of an algebraic expression separated by the symbols (+) and (-) are called the Terms of an algebraic expression.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2A7B0CD-DE5C-3641-A819-5625E2CF08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368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573693-3666-514A-AFC8-EC9E61C9C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0"/>
            <a:ext cx="10558462" cy="1456267"/>
          </a:xfrm>
        </p:spPr>
        <p:txBody>
          <a:bodyPr>
            <a:normAutofit/>
          </a:bodyPr>
          <a:lstStyle/>
          <a:p>
            <a:pPr algn="ctr"/>
            <a:r>
              <a:rPr lang="en-US" sz="6000" b="1" u="sng" dirty="0">
                <a:latin typeface="Garamond" panose="02020404030301010803" pitchFamily="18" charset="0"/>
              </a:rPr>
              <a:t>Terms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349C5D2-040A-7B4F-86D0-1E7DCF148D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4173008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u="sng" dirty="0">
                <a:latin typeface="Garamond" panose="02020404030301010803" pitchFamily="18" charset="0"/>
              </a:rPr>
              <a:t>LIKE TERMS</a:t>
            </a:r>
          </a:p>
          <a:p>
            <a:pPr marL="0" indent="0">
              <a:buNone/>
            </a:pPr>
            <a:r>
              <a:rPr lang="en-US" dirty="0"/>
              <a:t>Terms having the same variables.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Examples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4x, 7x , -2x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They have the same variable ‘x’ and therefore are like terms.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641FDABD-0D88-0740-BCC8-206F3D5C9EED}"/>
              </a:ext>
            </a:extLst>
          </p:cNvPr>
          <p:cNvSpPr txBox="1">
            <a:spLocks/>
          </p:cNvSpPr>
          <p:nvPr/>
        </p:nvSpPr>
        <p:spPr>
          <a:xfrm>
            <a:off x="6432988" y="2156950"/>
            <a:ext cx="4995334" cy="42492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000" b="1" u="sng" dirty="0">
                <a:latin typeface="Garamond" panose="02020404030301010803" pitchFamily="18" charset="0"/>
              </a:rPr>
              <a:t>UNLIKE TERMS</a:t>
            </a:r>
          </a:p>
          <a:p>
            <a:pPr marL="0" indent="0">
              <a:buNone/>
            </a:pPr>
            <a:r>
              <a:rPr lang="en-US" dirty="0"/>
              <a:t>Terms having different variables.</a:t>
            </a:r>
          </a:p>
          <a:p>
            <a:endParaRPr lang="en-US" dirty="0"/>
          </a:p>
          <a:p>
            <a:pPr marL="0" indent="0">
              <a:buFont typeface="Arial"/>
              <a:buNone/>
            </a:pPr>
            <a:r>
              <a:rPr lang="en-US" dirty="0"/>
              <a:t>Examples </a:t>
            </a:r>
            <a:r>
              <a:rPr lang="en-US" dirty="0">
                <a:sym typeface="Wingdings" pitchFamily="2" charset="2"/>
              </a:rPr>
              <a:t> </a:t>
            </a:r>
          </a:p>
          <a:p>
            <a:pPr marL="0" indent="0">
              <a:buFont typeface="Arial"/>
              <a:buNone/>
            </a:pPr>
            <a:r>
              <a:rPr lang="en-US" dirty="0">
                <a:sym typeface="Wingdings" pitchFamily="2" charset="2"/>
              </a:rPr>
              <a:t>7x , -5y ,  5x</a:t>
            </a:r>
            <a:r>
              <a:rPr lang="en-US" baseline="30000" dirty="0">
                <a:sym typeface="Wingdings" pitchFamily="2" charset="2"/>
              </a:rPr>
              <a:t>2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They have different variables (such as x,y,x</a:t>
            </a:r>
            <a:r>
              <a:rPr lang="en-US" baseline="30000" dirty="0">
                <a:sym typeface="Wingdings" pitchFamily="2" charset="2"/>
              </a:rPr>
              <a:t>2</a:t>
            </a:r>
            <a:r>
              <a:rPr lang="en-US" dirty="0">
                <a:sym typeface="Wingdings" pitchFamily="2" charset="2"/>
              </a:rPr>
              <a:t>) and therefore are unlike terms.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E38FBC6B-08B4-C246-97C7-716ABF5E8786}"/>
              </a:ext>
            </a:extLst>
          </p:cNvPr>
          <p:cNvCxnSpPr>
            <a:cxnSpLocks/>
          </p:cNvCxnSpPr>
          <p:nvPr/>
        </p:nvCxnSpPr>
        <p:spPr>
          <a:xfrm flipH="1">
            <a:off x="3515693" y="1747970"/>
            <a:ext cx="2270745" cy="81796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969A44FF-ACF2-0645-9BCA-EBDB8FF1244B}"/>
              </a:ext>
            </a:extLst>
          </p:cNvPr>
          <p:cNvCxnSpPr>
            <a:cxnSpLocks/>
          </p:cNvCxnSpPr>
          <p:nvPr/>
        </p:nvCxnSpPr>
        <p:spPr>
          <a:xfrm>
            <a:off x="6206066" y="1760604"/>
            <a:ext cx="2304961" cy="805326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DFB84F9-BB3E-7442-84AF-69EFBFC6340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652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223793" y="3244334"/>
                <a:ext cx="43499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6000" i="1">
                          <a:latin typeface="Cambria Math"/>
                        </a:rPr>
                        <m:t>3</m:t>
                      </m:r>
                      <m:r>
                        <a:rPr lang="en-AU" sz="6000" i="1">
                          <a:latin typeface="Cambria Math"/>
                        </a:rPr>
                        <m:t>𝑥</m:t>
                      </m:r>
                      <m:r>
                        <a:rPr lang="en-AU" sz="6000" i="1">
                          <a:latin typeface="Cambria Math"/>
                        </a:rPr>
                        <m:t>−2</m:t>
                      </m:r>
                      <m:r>
                        <a:rPr lang="en-AU" sz="6000" i="1">
                          <a:latin typeface="Cambria Math"/>
                        </a:rPr>
                        <m:t>𝑦</m:t>
                      </m:r>
                      <m:r>
                        <a:rPr lang="en-AU" sz="6000" i="1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en-AU" sz="6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3" y="3244334"/>
                <a:ext cx="4349973" cy="1015663"/>
              </a:xfrm>
              <a:prstGeom prst="rect">
                <a:avLst/>
              </a:prstGeom>
              <a:blipFill>
                <a:blip r:embed="rId2"/>
                <a:stretch>
                  <a:fillRect l="-1458" r="-1166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686320" y="1649271"/>
            <a:ext cx="55019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</a:t>
            </a:r>
          </a:p>
        </p:txBody>
      </p:sp>
      <p:sp>
        <p:nvSpPr>
          <p:cNvPr id="6" name="Oval 5"/>
          <p:cNvSpPr/>
          <p:nvPr/>
        </p:nvSpPr>
        <p:spPr>
          <a:xfrm>
            <a:off x="4799856" y="3429000"/>
            <a:ext cx="432048" cy="646330"/>
          </a:xfrm>
          <a:prstGeom prst="ellipse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6541267" y="3428999"/>
            <a:ext cx="432048" cy="830997"/>
          </a:xfrm>
          <a:prstGeom prst="ellipse">
            <a:avLst/>
          </a:prstGeom>
          <a:solidFill>
            <a:srgbClr val="FFC00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5239176" y="2744053"/>
            <a:ext cx="360040" cy="50028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14599" y="2744053"/>
            <a:ext cx="120784" cy="500280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469170B-9D0B-6647-8EB7-DE6493E82C4B}"/>
              </a:ext>
            </a:extLst>
          </p:cNvPr>
          <p:cNvSpPr txBox="1"/>
          <p:nvPr/>
        </p:nvSpPr>
        <p:spPr>
          <a:xfrm>
            <a:off x="428625" y="4390945"/>
            <a:ext cx="11387138" cy="1999458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4000" b="1" u="sng" dirty="0"/>
              <a:t>What is a Variable?</a:t>
            </a:r>
          </a:p>
          <a:p>
            <a:pPr algn="ctr">
              <a:lnSpc>
                <a:spcPct val="200000"/>
              </a:lnSpc>
            </a:pPr>
            <a:r>
              <a:rPr 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A variable is a symbol which represents </a:t>
            </a:r>
            <a:r>
              <a:rPr lang="en-US" sz="2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quantity that can change.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F6554116-D097-0F4D-975A-8FFEC9FBC3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0482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3489459" y="3176254"/>
                <a:ext cx="43499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6000" i="1">
                          <a:latin typeface="Cambria Math"/>
                        </a:rPr>
                        <m:t>3</m:t>
                      </m:r>
                      <m:r>
                        <a:rPr lang="en-AU" sz="6000" i="1">
                          <a:latin typeface="Cambria Math"/>
                        </a:rPr>
                        <m:t>𝑥</m:t>
                      </m:r>
                      <m:r>
                        <a:rPr lang="en-AU" sz="6000" i="1">
                          <a:latin typeface="Cambria Math"/>
                        </a:rPr>
                        <m:t>−2</m:t>
                      </m:r>
                      <m:r>
                        <a:rPr lang="en-AU" sz="6000" i="1">
                          <a:latin typeface="Cambria Math"/>
                        </a:rPr>
                        <m:t>𝑦</m:t>
                      </m:r>
                      <m:r>
                        <a:rPr lang="en-AU" sz="6000" i="1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en-AU" sz="6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9459" y="3176254"/>
                <a:ext cx="4349973" cy="1015663"/>
              </a:xfrm>
              <a:prstGeom prst="rect">
                <a:avLst/>
              </a:prstGeom>
              <a:blipFill>
                <a:blip r:embed="rId2"/>
                <a:stretch>
                  <a:fillRect l="-1166" r="-1166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314700" y="2097723"/>
            <a:ext cx="38614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</a:t>
            </a:r>
          </a:p>
        </p:txBody>
      </p:sp>
      <p:cxnSp>
        <p:nvCxnSpPr>
          <p:cNvPr id="6" name="Straight Connector 5"/>
          <p:cNvCxnSpPr>
            <a:cxnSpLocks/>
            <a:stCxn id="5" idx="2"/>
          </p:cNvCxnSpPr>
          <p:nvPr/>
        </p:nvCxnSpPr>
        <p:spPr>
          <a:xfrm>
            <a:off x="5245410" y="3113386"/>
            <a:ext cx="1930710" cy="13094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975336" y="3243457"/>
            <a:ext cx="864096" cy="830997"/>
          </a:xfrm>
          <a:prstGeom prst="ellipse">
            <a:avLst/>
          </a:prstGeom>
          <a:solidFill>
            <a:schemeClr val="accent3">
              <a:lumMod val="75000"/>
              <a:alpha val="4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9013C35-49EC-2E46-8C7C-75A520617CE2}"/>
              </a:ext>
            </a:extLst>
          </p:cNvPr>
          <p:cNvSpPr txBox="1"/>
          <p:nvPr/>
        </p:nvSpPr>
        <p:spPr>
          <a:xfrm>
            <a:off x="428625" y="4390945"/>
            <a:ext cx="11329988" cy="18243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u="sng" dirty="0"/>
              <a:t>What is a Constant?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quantity which does not change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its value is called Constant.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CAD8ABF-3853-9D42-B0AA-A70932630D2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9700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4223793" y="3244334"/>
                <a:ext cx="4349973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6000" i="1">
                          <a:latin typeface="Cambria Math"/>
                        </a:rPr>
                        <m:t>3</m:t>
                      </m:r>
                      <m:r>
                        <a:rPr lang="en-AU" sz="6000" i="1">
                          <a:latin typeface="Cambria Math"/>
                        </a:rPr>
                        <m:t>𝑥</m:t>
                      </m:r>
                      <m:r>
                        <a:rPr lang="en-AU" sz="6000" i="1">
                          <a:latin typeface="Cambria Math"/>
                        </a:rPr>
                        <m:t>−2</m:t>
                      </m:r>
                      <m:r>
                        <a:rPr lang="en-AU" sz="6000" i="1">
                          <a:latin typeface="Cambria Math"/>
                        </a:rPr>
                        <m:t>𝑦</m:t>
                      </m:r>
                      <m:r>
                        <a:rPr lang="en-AU" sz="6000" i="1">
                          <a:latin typeface="Cambria Math"/>
                        </a:rPr>
                        <m:t>+7</m:t>
                      </m:r>
                    </m:oMath>
                  </m:oMathPara>
                </a14:m>
                <a:endParaRPr lang="en-AU" sz="60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3" y="3244334"/>
                <a:ext cx="4349973" cy="1015663"/>
              </a:xfrm>
              <a:prstGeom prst="rect">
                <a:avLst/>
              </a:prstGeom>
              <a:blipFill>
                <a:blip r:embed="rId2"/>
                <a:stretch>
                  <a:fillRect l="-1458" r="-1166" b="-234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357703" y="1902890"/>
            <a:ext cx="41149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758328" y="2812568"/>
            <a:ext cx="1121648" cy="613817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254272" y="3426385"/>
            <a:ext cx="617766" cy="688415"/>
          </a:xfrm>
          <a:prstGeom prst="ellipse">
            <a:avLst/>
          </a:prstGeom>
          <a:solidFill>
            <a:srgbClr val="0070C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DB8F88C-4412-3E4D-A162-AD28493C63C5}"/>
              </a:ext>
            </a:extLst>
          </p:cNvPr>
          <p:cNvSpPr txBox="1"/>
          <p:nvPr/>
        </p:nvSpPr>
        <p:spPr>
          <a:xfrm>
            <a:off x="428625" y="4390945"/>
            <a:ext cx="11329988" cy="18243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600" b="1" u="sng" dirty="0"/>
              <a:t>What is a Coefficient?</a:t>
            </a:r>
          </a:p>
          <a:p>
            <a:pPr algn="ctr">
              <a:lnSpc>
                <a:spcPct val="200000"/>
              </a:lnSpc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that is multiplied by the variable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is called Coefficient.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E55DCA5-F6C8-FC48-9658-14A542DC829C}"/>
              </a:ext>
            </a:extLst>
          </p:cNvPr>
          <p:cNvCxnSpPr>
            <a:cxnSpLocks/>
          </p:cNvCxnSpPr>
          <p:nvPr/>
        </p:nvCxnSpPr>
        <p:spPr>
          <a:xfrm flipH="1">
            <a:off x="6479352" y="2878042"/>
            <a:ext cx="300405" cy="366292"/>
          </a:xfrm>
          <a:prstGeom prst="line">
            <a:avLst/>
          </a:prstGeom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CF74C401-5991-B946-882F-52011FCD7089}"/>
              </a:ext>
            </a:extLst>
          </p:cNvPr>
          <p:cNvSpPr/>
          <p:nvPr/>
        </p:nvSpPr>
        <p:spPr>
          <a:xfrm>
            <a:off x="6011788" y="3407957"/>
            <a:ext cx="617766" cy="688415"/>
          </a:xfrm>
          <a:prstGeom prst="ellipse">
            <a:avLst/>
          </a:prstGeom>
          <a:solidFill>
            <a:srgbClr val="0070C0">
              <a:alpha val="4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73C9A305-E421-FF4C-AF7D-31D7F3D855D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966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66FE5F-1CEF-964F-8F9D-5448DCDB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13431"/>
            <a:ext cx="10658474" cy="49445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numCol="2">
            <a:noAutofit/>
          </a:bodyPr>
          <a:lstStyle/>
          <a:p>
            <a:r>
              <a:rPr lang="en-US" sz="2800" b="1" dirty="0">
                <a:latin typeface="Garamond" panose="02020404030301010803" pitchFamily="18" charset="0"/>
              </a:rPr>
              <a:t>Objectives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A Brief History about Algebra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Introduction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Algebraic Expressions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Activity 1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Terms - Like and Unlike Terms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Variables and Constants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Coefficients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Rules of Operations of Algebraic Expressions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Addition of Algebraic Expressions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Subtraction of Algebraic Expressions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Evaluation of Algebraic Expressions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Activity 2</a:t>
            </a:r>
          </a:p>
          <a:p>
            <a:r>
              <a:rPr lang="en-US" sz="2800" b="1" dirty="0">
                <a:latin typeface="Garamond" panose="02020404030301010803" pitchFamily="18" charset="0"/>
              </a:rPr>
              <a:t>Summary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347373B-4DFD-E245-A234-7CE9D7E3C711}"/>
              </a:ext>
            </a:extLst>
          </p:cNvPr>
          <p:cNvSpPr txBox="1">
            <a:spLocks/>
          </p:cNvSpPr>
          <p:nvPr/>
        </p:nvSpPr>
        <p:spPr>
          <a:xfrm>
            <a:off x="857252" y="15716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latin typeface="Garamond" panose="02020404030301010803" pitchFamily="18" charset="0"/>
              </a:rPr>
              <a:t>Content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79A0820-D60B-E74A-A4A2-07B7B6FD99C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0804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D23986-5309-8849-9B2A-254BE9CEB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56167"/>
            <a:ext cx="11044237" cy="56731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For the expression:    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</a:t>
            </a:r>
            <a:r>
              <a:rPr lang="en-A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9</a:t>
            </a:r>
          </a:p>
          <a:p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Name:    </a:t>
            </a:r>
          </a:p>
          <a:p>
            <a:pPr marL="914400" lvl="2" indent="0">
              <a:buNone/>
            </a:pP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1. a </a:t>
            </a:r>
            <a:r>
              <a:rPr lang="en-AU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	   	 				</a:t>
            </a:r>
            <a:endParaRPr lang="en-A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2. the </a:t>
            </a:r>
            <a:r>
              <a:rPr lang="en-A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	</a:t>
            </a: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A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3. a </a:t>
            </a:r>
            <a:r>
              <a:rPr lang="en-A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A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4. a </a:t>
            </a:r>
            <a:r>
              <a:rPr lang="en-A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endParaRPr lang="en-AU" sz="4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A1D3B31-D92A-454F-8C2C-9F571B85FC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3655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D23986-5309-8849-9B2A-254BE9CEB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656167"/>
            <a:ext cx="11044237" cy="56731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For the expression:    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</a:t>
            </a:r>
            <a:r>
              <a:rPr lang="en-A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9</a:t>
            </a:r>
          </a:p>
          <a:p>
            <a:endParaRPr lang="en-AU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Name:    </a:t>
            </a:r>
          </a:p>
          <a:p>
            <a:pPr marL="914400" lvl="2" indent="0">
              <a:buNone/>
            </a:pP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1. a </a:t>
            </a:r>
            <a:r>
              <a:rPr lang="en-AU" sz="3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	   	 				 </a:t>
            </a:r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AU" sz="36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AU" sz="360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AU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  <a:endParaRPr lang="en-A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2. the </a:t>
            </a:r>
            <a:r>
              <a:rPr lang="en-A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	</a:t>
            </a: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-9</a:t>
            </a:r>
          </a:p>
          <a:p>
            <a:pPr marL="0" indent="0">
              <a:buNone/>
            </a:pP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3. a </a:t>
            </a:r>
            <a:r>
              <a:rPr lang="en-A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coefficient</a:t>
            </a: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AU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AU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4. a </a:t>
            </a:r>
            <a:r>
              <a:rPr lang="en-AU" sz="4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</a:t>
            </a: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A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AU" sz="4000" b="1" dirty="0"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AU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AU" sz="40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D2D00AC-B394-D042-B339-90CF566BC1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4558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DA6E9B44-FE6A-9048-9E21-C729623614D4}"/>
              </a:ext>
            </a:extLst>
          </p:cNvPr>
          <p:cNvSpPr txBox="1">
            <a:spLocks/>
          </p:cNvSpPr>
          <p:nvPr/>
        </p:nvSpPr>
        <p:spPr>
          <a:xfrm>
            <a:off x="1344610" y="45516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400" b="1" u="sng" dirty="0">
                <a:latin typeface="Garamond" panose="02020404030301010803" pitchFamily="18" charset="0"/>
              </a:rPr>
              <a:t>NAMES OF </a:t>
            </a:r>
          </a:p>
          <a:p>
            <a:pPr algn="ctr"/>
            <a:r>
              <a:rPr lang="en-US" sz="4400" b="1" u="sng" dirty="0">
                <a:latin typeface="Garamond" panose="02020404030301010803" pitchFamily="18" charset="0"/>
              </a:rPr>
              <a:t>Algebraic </a:t>
            </a:r>
            <a:r>
              <a:rPr lang="en-US" sz="4400" b="1" u="sng" dirty="0" err="1">
                <a:latin typeface="Garamond" panose="02020404030301010803" pitchFamily="18" charset="0"/>
              </a:rPr>
              <a:t>ExpressionS</a:t>
            </a:r>
            <a:endParaRPr lang="en-US" sz="4400" b="1" u="sng" dirty="0">
              <a:latin typeface="Garamond" panose="02020404030301010803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797C5EC-763F-2E41-A02E-A854586A6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723" y="2082877"/>
            <a:ext cx="9551198" cy="418682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30DABC9-A0D3-984D-8167-E0F7489E89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03021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638444-AFCF-1046-A5BE-403F6E3980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294" y="143934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latin typeface="Garamond" panose="02020404030301010803" pitchFamily="18" charset="0"/>
              </a:rPr>
              <a:t>OPERATIONS ON ALGEBRAIC EXPRESSIONS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E88E01D2-8917-0040-9666-6696212A03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0" y="1600201"/>
            <a:ext cx="5214257" cy="5000624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000" b="1" dirty="0">
                <a:latin typeface="Garamond" panose="02020404030301010803" pitchFamily="18" charset="0"/>
              </a:rPr>
              <a:t>Two or more terms can only be added or subtracted if they are like terms.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latin typeface="Garamond" panose="02020404030301010803" pitchFamily="18" charset="0"/>
              </a:rPr>
              <a:t>Unlike terms cannot be added or subtracted.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1D995E6-8F9A-304E-B29D-FB284847E0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902"/>
          <a:stretch/>
        </p:blipFill>
        <p:spPr>
          <a:xfrm>
            <a:off x="807354" y="1600201"/>
            <a:ext cx="5083858" cy="25658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5F1D066-55FF-6C46-AC59-7477AAF20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354" y="4286502"/>
            <a:ext cx="5083858" cy="238400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56940D7-6FCE-1E4B-B1E7-2407A781697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2362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0374BC62-ABF9-DC46-A2CD-3C6A18819F6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4426" y="189443"/>
            <a:ext cx="10131425" cy="1456267"/>
          </a:xfrm>
        </p:spPr>
        <p:txBody>
          <a:bodyPr/>
          <a:lstStyle/>
          <a:p>
            <a:pPr algn="ctr" eaLnBrk="1" hangingPunct="1"/>
            <a:r>
              <a:rPr lang="en-GB" altLang="en-US" b="1" u="sng" dirty="0">
                <a:solidFill>
                  <a:schemeClr val="tx1"/>
                </a:solidFill>
                <a:latin typeface="Garamond" panose="02020404030301010803" pitchFamily="18" charset="0"/>
              </a:rPr>
              <a:t>Addition of algebraic expressions</a:t>
            </a:r>
            <a:endParaRPr lang="en-US" altLang="en-US" b="1" u="sng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6389" name="Rectangle 3">
            <a:extLst>
              <a:ext uri="{FF2B5EF4-FFF2-40B4-BE49-F238E27FC236}">
                <a16:creationId xmlns="" xmlns:a16="http://schemas.microsoft.com/office/drawing/2014/main" id="{A011F99E-2D1E-E542-850C-B8ADE909BF2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1" y="2142067"/>
            <a:ext cx="10131425" cy="4044421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Jack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has some toys, we do not know how many toys he has….</a:t>
            </a:r>
          </a:p>
          <a:p>
            <a:pPr eaLnBrk="1" hangingPunct="1">
              <a:buFontTx/>
              <a:buNone/>
            </a:pP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we can say ‘Jack has </a:t>
            </a:r>
            <a:r>
              <a:rPr lang="en-GB" altLang="en-US" sz="24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toys’</a:t>
            </a:r>
          </a:p>
          <a:p>
            <a:pPr eaLnBrk="1" hangingPunct="1">
              <a:buFontTx/>
              <a:buNone/>
            </a:pP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Jack buys 6 more toys, how many toys has he now got?   </a:t>
            </a:r>
          </a:p>
          <a:p>
            <a:pPr algn="ctr" eaLnBrk="1" hangingPunct="1">
              <a:buFontTx/>
              <a:buNone/>
            </a:pPr>
            <a:r>
              <a:rPr lang="en-GB" altLang="en-US" sz="40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4000" b="1" i="1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4000" b="1" i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altLang="en-US" sz="40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</a:t>
            </a:r>
            <a:endParaRPr lang="en-US" altLang="en-US" sz="40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6" name="Picture 2" descr="http://www.heathersanimations.com/teddies/ted002.gif">
            <a:extLst>
              <a:ext uri="{FF2B5EF4-FFF2-40B4-BE49-F238E27FC236}">
                <a16:creationId xmlns="" xmlns:a16="http://schemas.microsoft.com/office/drawing/2014/main" id="{20D3B668-D4D7-9C49-A915-2386A65DCE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1269471"/>
            <a:ext cx="21050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6" descr="http://www.heathersanimations.com/teddies/107.gif">
            <a:hlinkClick r:id="" action="ppaction://noaction"/>
            <a:extLst>
              <a:ext uri="{FF2B5EF4-FFF2-40B4-BE49-F238E27FC236}">
                <a16:creationId xmlns="" xmlns:a16="http://schemas.microsoft.com/office/drawing/2014/main" id="{850FAD61-CAD3-3A49-AA2B-608729C742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688" y="3286126"/>
            <a:ext cx="3429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http://www.heathersanimations.com/teddies/lol82.gif">
            <a:extLst>
              <a:ext uri="{FF2B5EF4-FFF2-40B4-BE49-F238E27FC236}">
                <a16:creationId xmlns="" xmlns:a16="http://schemas.microsoft.com/office/drawing/2014/main" id="{40BD5F00-8D94-014B-BD64-633111E1ADA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5263" y="1331383"/>
            <a:ext cx="923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0" descr="http://www.heathersanimations.com/teddies/poohbear.gif">
            <a:extLst>
              <a:ext uri="{FF2B5EF4-FFF2-40B4-BE49-F238E27FC236}">
                <a16:creationId xmlns="" xmlns:a16="http://schemas.microsoft.com/office/drawing/2014/main" id="{03DF381E-61B6-C24D-93D8-3AA07C7576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9087" y="5226297"/>
            <a:ext cx="919163" cy="112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C399E66-4C3B-FD49-AF42-2E8E7FC078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6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3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842544-FBAF-0744-859E-AFD849D4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9" y="10609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Garamond" panose="02020404030301010803" pitchFamily="18" charset="0"/>
              </a:rPr>
              <a:t>Addition of Monomials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EFF776-FEFE-AA44-8576-9EDD02D9F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28739"/>
            <a:ext cx="5314949" cy="44624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u="sng" dirty="0"/>
              <a:t>Like Terms</a:t>
            </a:r>
          </a:p>
          <a:p>
            <a:pPr marL="0" indent="0">
              <a:buNone/>
            </a:pPr>
            <a:r>
              <a:rPr lang="en-US" sz="4000" b="1" u="sng" dirty="0"/>
              <a:t>Example:</a:t>
            </a:r>
          </a:p>
          <a:p>
            <a:pPr marL="0" indent="0">
              <a:buNone/>
            </a:pPr>
            <a:r>
              <a:rPr lang="en-US" sz="4000" dirty="0"/>
              <a:t>Add 5x, 4x and 3x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5x + 4x + 3x = (5+4+3)x</a:t>
            </a:r>
          </a:p>
          <a:p>
            <a:pPr marL="0" indent="0">
              <a:buNone/>
            </a:pPr>
            <a:r>
              <a:rPr lang="en-US" sz="4000" dirty="0"/>
              <a:t>					  = 12x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02E33C-AEFB-DE44-8915-E811A5247179}"/>
              </a:ext>
            </a:extLst>
          </p:cNvPr>
          <p:cNvSpPr txBox="1"/>
          <p:nvPr/>
        </p:nvSpPr>
        <p:spPr>
          <a:xfrm>
            <a:off x="6500813" y="4392781"/>
            <a:ext cx="4929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</a:rPr>
              <a:t>(Adding numerical coefficient of each monomial)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="" xmlns:a16="http://schemas.microsoft.com/office/drawing/2014/main" id="{CB1EC072-A539-244E-9F43-47A7B552CD27}"/>
              </a:ext>
            </a:extLst>
          </p:cNvPr>
          <p:cNvSpPr/>
          <p:nvPr/>
        </p:nvSpPr>
        <p:spPr>
          <a:xfrm>
            <a:off x="5636418" y="4629150"/>
            <a:ext cx="728663" cy="271463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C21FB4AA-4C9B-914A-89A4-38B6C64CB5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4870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842544-FBAF-0744-859E-AFD849D4D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9" y="10609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Garamond" panose="02020404030301010803" pitchFamily="18" charset="0"/>
              </a:rPr>
              <a:t>Addition of Monomials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DEFF776-FEFE-AA44-8576-9EDD02D9F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28738"/>
            <a:ext cx="6600824" cy="52577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b="1" u="sng" dirty="0"/>
              <a:t>Unlike Terms</a:t>
            </a:r>
          </a:p>
          <a:p>
            <a:pPr marL="0" indent="0">
              <a:buNone/>
            </a:pPr>
            <a:r>
              <a:rPr lang="en-US" sz="4000" b="1" u="sng" dirty="0"/>
              <a:t>Example:</a:t>
            </a:r>
          </a:p>
          <a:p>
            <a:pPr marL="0" indent="0">
              <a:buNone/>
            </a:pPr>
            <a:r>
              <a:rPr lang="en-US" sz="4000" dirty="0"/>
              <a:t>Add 4x, 2y, -y and 3x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4x + 2y + (-y) + 3x</a:t>
            </a:r>
          </a:p>
          <a:p>
            <a:pPr marL="0" indent="0">
              <a:buNone/>
            </a:pPr>
            <a:r>
              <a:rPr lang="en-US" sz="4000" dirty="0"/>
              <a:t>= (4x + 3x) + (2y – y)</a:t>
            </a:r>
          </a:p>
          <a:p>
            <a:pPr marL="0" indent="0">
              <a:buNone/>
            </a:pPr>
            <a:r>
              <a:rPr lang="en-US" sz="4000" dirty="0"/>
              <a:t>= 7x + 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D02E33C-AEFB-DE44-8915-E811A5247179}"/>
              </a:ext>
            </a:extLst>
          </p:cNvPr>
          <p:cNvSpPr txBox="1"/>
          <p:nvPr/>
        </p:nvSpPr>
        <p:spPr>
          <a:xfrm>
            <a:off x="6415086" y="4486275"/>
            <a:ext cx="481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unlike terms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0DCD0CDB-8E02-BA41-93F9-D20B3238C302}"/>
              </a:ext>
            </a:extLst>
          </p:cNvPr>
          <p:cNvSpPr txBox="1"/>
          <p:nvPr/>
        </p:nvSpPr>
        <p:spPr>
          <a:xfrm>
            <a:off x="6415086" y="5305573"/>
            <a:ext cx="4816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Regrouping like terms</a:t>
            </a:r>
          </a:p>
        </p:txBody>
      </p:sp>
      <p:sp>
        <p:nvSpPr>
          <p:cNvPr id="5" name="Right Arrow 4">
            <a:extLst>
              <a:ext uri="{FF2B5EF4-FFF2-40B4-BE49-F238E27FC236}">
                <a16:creationId xmlns="" xmlns:a16="http://schemas.microsoft.com/office/drawing/2014/main" id="{8B265A9B-991B-8848-B997-BBF67FF5C848}"/>
              </a:ext>
            </a:extLst>
          </p:cNvPr>
          <p:cNvSpPr/>
          <p:nvPr/>
        </p:nvSpPr>
        <p:spPr>
          <a:xfrm>
            <a:off x="5008564" y="4564856"/>
            <a:ext cx="1157287" cy="30450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>
            <a:extLst>
              <a:ext uri="{FF2B5EF4-FFF2-40B4-BE49-F238E27FC236}">
                <a16:creationId xmlns="" xmlns:a16="http://schemas.microsoft.com/office/drawing/2014/main" id="{8709EC7D-A981-B544-85C9-DD06BA8AED44}"/>
              </a:ext>
            </a:extLst>
          </p:cNvPr>
          <p:cNvSpPr/>
          <p:nvPr/>
        </p:nvSpPr>
        <p:spPr>
          <a:xfrm>
            <a:off x="5008564" y="5384154"/>
            <a:ext cx="1157287" cy="304502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200747B-74FB-014D-9E22-86C0758BE17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7321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A6BF07EB-865A-C141-BCD3-61772406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0139" y="30612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Garamond" panose="02020404030301010803" pitchFamily="18" charset="0"/>
              </a:rPr>
              <a:t>Addition of </a:t>
            </a:r>
            <a:r>
              <a:rPr lang="en-US" sz="4000" b="1" u="sng" dirty="0" err="1">
                <a:latin typeface="Garamond" panose="02020404030301010803" pitchFamily="18" charset="0"/>
              </a:rPr>
              <a:t>BinomiAls</a:t>
            </a:r>
            <a:endParaRPr lang="en-US" sz="4000" b="1" u="sng" dirty="0">
              <a:latin typeface="Garamond" panose="02020404030301010803" pitchFamily="18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9A9AE74-3A3A-7F40-B7BB-7D7C5571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371600"/>
            <a:ext cx="11081657" cy="530066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latin typeface="Garamond" panose="02020404030301010803" pitchFamily="18" charset="0"/>
              </a:rPr>
              <a:t>Two ways to solve addition of algebraic expressions:-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3600" b="1" dirty="0">
                <a:latin typeface="Garamond" panose="02020404030301010803" pitchFamily="18" charset="0"/>
              </a:rPr>
              <a:t>Horizontal Method: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en-US" sz="3600" b="1" dirty="0">
                <a:latin typeface="Garamond" panose="02020404030301010803" pitchFamily="18" charset="0"/>
              </a:rPr>
              <a:t>Column Method: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200" dirty="0"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9989A8A-CCA5-2245-A768-39907CE15A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47516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A6BF07EB-865A-C141-BCD3-61772406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52" y="9626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Garamond" panose="02020404030301010803" pitchFamily="18" charset="0"/>
              </a:rPr>
              <a:t>1. Horizontal Method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3CBDC09-C047-1647-A630-8F07983CF72B}"/>
              </a:ext>
            </a:extLst>
          </p:cNvPr>
          <p:cNvSpPr txBox="1"/>
          <p:nvPr/>
        </p:nvSpPr>
        <p:spPr>
          <a:xfrm>
            <a:off x="841377" y="1306956"/>
            <a:ext cx="10672022" cy="49398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500" b="1" dirty="0">
                <a:latin typeface="Garamond" panose="02020404030301010803" pitchFamily="18" charset="0"/>
              </a:rPr>
              <a:t>In this method, all expressions are written in a horizontal line and then the terms are arranged to collect all the groups of like terms and then added.</a:t>
            </a:r>
          </a:p>
          <a:p>
            <a:pPr algn="just">
              <a:spcBef>
                <a:spcPts val="600"/>
              </a:spcBef>
            </a:pPr>
            <a:r>
              <a:rPr lang="en-US" sz="3000" b="1" dirty="0">
                <a:latin typeface="Garamond" panose="02020404030301010803" pitchFamily="18" charset="0"/>
              </a:rPr>
              <a:t> Example:</a:t>
            </a:r>
          </a:p>
          <a:p>
            <a:pPr algn="just">
              <a:spcBef>
                <a:spcPts val="600"/>
              </a:spcBef>
            </a:pPr>
            <a:r>
              <a:rPr lang="en-US" sz="3000" b="1" dirty="0">
                <a:latin typeface="Garamond" panose="02020404030301010803" pitchFamily="18" charset="0"/>
              </a:rPr>
              <a:t>(3x</a:t>
            </a:r>
            <a:r>
              <a:rPr lang="en-US" sz="3000" b="1" baseline="30000" dirty="0">
                <a:latin typeface="Garamond" panose="02020404030301010803" pitchFamily="18" charset="0"/>
              </a:rPr>
              <a:t>2</a:t>
            </a:r>
            <a:r>
              <a:rPr lang="en-US" sz="3000" b="1" dirty="0">
                <a:latin typeface="Garamond" panose="02020404030301010803" pitchFamily="18" charset="0"/>
              </a:rPr>
              <a:t> + 5x – 3) + (x</a:t>
            </a:r>
            <a:r>
              <a:rPr lang="en-US" sz="3000" b="1" baseline="30000" dirty="0">
                <a:latin typeface="Garamond" panose="02020404030301010803" pitchFamily="18" charset="0"/>
              </a:rPr>
              <a:t>2 </a:t>
            </a:r>
            <a:r>
              <a:rPr lang="en-US" sz="3000" b="1" dirty="0">
                <a:latin typeface="Garamond" panose="02020404030301010803" pitchFamily="18" charset="0"/>
              </a:rPr>
              <a:t>– 5x + 1)</a:t>
            </a:r>
          </a:p>
          <a:p>
            <a:pPr algn="just">
              <a:spcBef>
                <a:spcPts val="600"/>
              </a:spcBef>
            </a:pPr>
            <a:r>
              <a:rPr lang="en-US" sz="3000" b="1" dirty="0">
                <a:latin typeface="Garamond" panose="02020404030301010803" pitchFamily="18" charset="0"/>
              </a:rPr>
              <a:t>= 3x</a:t>
            </a:r>
            <a:r>
              <a:rPr lang="en-US" sz="3000" b="1" baseline="30000" dirty="0">
                <a:latin typeface="Garamond" panose="02020404030301010803" pitchFamily="18" charset="0"/>
              </a:rPr>
              <a:t>2</a:t>
            </a:r>
            <a:r>
              <a:rPr lang="en-US" sz="3000" b="1" dirty="0">
                <a:latin typeface="Garamond" panose="02020404030301010803" pitchFamily="18" charset="0"/>
              </a:rPr>
              <a:t> + 5x –  3 + x</a:t>
            </a:r>
            <a:r>
              <a:rPr lang="en-US" sz="3000" b="1" baseline="30000" dirty="0">
                <a:latin typeface="Garamond" panose="02020404030301010803" pitchFamily="18" charset="0"/>
              </a:rPr>
              <a:t>2 </a:t>
            </a:r>
            <a:r>
              <a:rPr lang="en-US" sz="3000" b="1" dirty="0">
                <a:latin typeface="Garamond" panose="02020404030301010803" pitchFamily="18" charset="0"/>
              </a:rPr>
              <a:t>– 5x + 1 (</a:t>
            </a:r>
            <a:r>
              <a:rPr lang="en-US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remove the brackets, identify the 											like terms)</a:t>
            </a:r>
          </a:p>
          <a:p>
            <a:pPr algn="just">
              <a:spcBef>
                <a:spcPts val="600"/>
              </a:spcBef>
            </a:pPr>
            <a:r>
              <a:rPr lang="en-US" sz="3000" b="1" dirty="0">
                <a:latin typeface="Garamond" panose="02020404030301010803" pitchFamily="18" charset="0"/>
              </a:rPr>
              <a:t>= 3x</a:t>
            </a:r>
            <a:r>
              <a:rPr lang="en-US" sz="3000" b="1" baseline="30000" dirty="0">
                <a:latin typeface="Garamond" panose="02020404030301010803" pitchFamily="18" charset="0"/>
              </a:rPr>
              <a:t>2 </a:t>
            </a:r>
            <a:r>
              <a:rPr lang="en-US" sz="3000" b="1" dirty="0">
                <a:latin typeface="Garamond" panose="02020404030301010803" pitchFamily="18" charset="0"/>
              </a:rPr>
              <a:t>+ x</a:t>
            </a:r>
            <a:r>
              <a:rPr lang="en-US" sz="3000" b="1" baseline="30000" dirty="0">
                <a:latin typeface="Garamond" panose="02020404030301010803" pitchFamily="18" charset="0"/>
              </a:rPr>
              <a:t>2 </a:t>
            </a:r>
            <a:r>
              <a:rPr lang="en-US" sz="3000" b="1" dirty="0">
                <a:latin typeface="Garamond" panose="02020404030301010803" pitchFamily="18" charset="0"/>
              </a:rPr>
              <a:t>+ 5x – 5x – 3 + 1 (</a:t>
            </a:r>
            <a:r>
              <a:rPr lang="en-US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group the like terms together</a:t>
            </a:r>
            <a:r>
              <a:rPr lang="en-US" sz="3000" b="1" dirty="0">
                <a:latin typeface="Garamond" panose="02020404030301010803" pitchFamily="18" charset="0"/>
              </a:rPr>
              <a:t>)</a:t>
            </a:r>
          </a:p>
          <a:p>
            <a:pPr algn="just">
              <a:spcBef>
                <a:spcPts val="600"/>
              </a:spcBef>
            </a:pPr>
            <a:r>
              <a:rPr lang="en-US" sz="3000" b="1" dirty="0">
                <a:latin typeface="Garamond" panose="02020404030301010803" pitchFamily="18" charset="0"/>
              </a:rPr>
              <a:t>= 4x</a:t>
            </a:r>
            <a:r>
              <a:rPr lang="en-US" sz="3000" b="1" baseline="30000" dirty="0">
                <a:latin typeface="Garamond" panose="02020404030301010803" pitchFamily="18" charset="0"/>
              </a:rPr>
              <a:t>2 </a:t>
            </a:r>
            <a:r>
              <a:rPr lang="en-US" sz="3000" b="1" dirty="0">
                <a:latin typeface="Garamond" panose="02020404030301010803" pitchFamily="18" charset="0"/>
              </a:rPr>
              <a:t>+ 0 - 2 					</a:t>
            </a:r>
          </a:p>
          <a:p>
            <a:pPr algn="just">
              <a:spcBef>
                <a:spcPts val="600"/>
              </a:spcBef>
            </a:pPr>
            <a:r>
              <a:rPr lang="en-US" sz="3000" b="1" dirty="0">
                <a:latin typeface="Garamond" panose="02020404030301010803" pitchFamily="18" charset="0"/>
              </a:rPr>
              <a:t>= 4x</a:t>
            </a:r>
            <a:r>
              <a:rPr lang="en-US" sz="3000" b="1" baseline="30000" dirty="0">
                <a:latin typeface="Garamond" panose="02020404030301010803" pitchFamily="18" charset="0"/>
              </a:rPr>
              <a:t>2 </a:t>
            </a:r>
            <a:r>
              <a:rPr lang="en-US" sz="3000" b="1" dirty="0">
                <a:latin typeface="Garamond" panose="02020404030301010803" pitchFamily="18" charset="0"/>
              </a:rPr>
              <a:t>– 2 (Ans.)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7AF03E6-F782-8341-BC8B-88907A9DCA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71438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A6BF07EB-865A-C141-BCD3-61772406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589" y="134673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000" b="1" u="sng" dirty="0">
                <a:latin typeface="Garamond" panose="02020404030301010803" pitchFamily="18" charset="0"/>
              </a:rPr>
              <a:t>2. Column Method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B187DE8-6A6B-9C45-9CAB-750A90B4608C}"/>
              </a:ext>
            </a:extLst>
          </p:cNvPr>
          <p:cNvSpPr/>
          <p:nvPr/>
        </p:nvSpPr>
        <p:spPr>
          <a:xfrm>
            <a:off x="676273" y="1384143"/>
            <a:ext cx="10953752" cy="19389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000" b="1" dirty="0">
                <a:latin typeface="Garamond" panose="02020404030301010803" pitchFamily="18" charset="0"/>
              </a:rPr>
              <a:t>In this method each expression is written in a separate row such that there like terms are arranged one below the other in a column. Then the addition of terms is done column wise.</a:t>
            </a:r>
          </a:p>
          <a:p>
            <a:pPr algn="just"/>
            <a:r>
              <a:rPr lang="en-US" sz="3000" b="1" dirty="0">
                <a:latin typeface="Garamond" panose="02020404030301010803" pitchFamily="18" charset="0"/>
              </a:rPr>
              <a:t>Example :-</a:t>
            </a:r>
            <a:endParaRPr lang="en-US" sz="3000" b="1" dirty="0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22F05A1-3370-1F4E-BC32-44E382BCC69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8000"/>
          </a:blip>
          <a:stretch>
            <a:fillRect/>
          </a:stretch>
        </p:blipFill>
        <p:spPr>
          <a:xfrm>
            <a:off x="3902868" y="3651410"/>
            <a:ext cx="4143374" cy="20639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C330C7C-2931-D54F-8A21-D83B87CC2C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60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66FE5F-1CEF-964F-8F9D-5448DCDB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13430"/>
            <a:ext cx="10829924" cy="494453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IN" sz="4000" b="1" dirty="0">
                <a:latin typeface="Garamond" panose="02020404030301010803" pitchFamily="18" charset="0"/>
              </a:rPr>
              <a:t>To enable students to:</a:t>
            </a:r>
          </a:p>
          <a:p>
            <a:pPr marL="0" indent="0" algn="just">
              <a:buNone/>
            </a:pPr>
            <a:r>
              <a:rPr lang="en-IN" sz="4000" b="1" dirty="0">
                <a:latin typeface="Garamond" panose="02020404030301010803" pitchFamily="18" charset="0"/>
              </a:rPr>
              <a:t>• Understand the language of algebra (use of </a:t>
            </a:r>
            <a:r>
              <a:rPr lang="en-IN" sz="4000" b="1" dirty="0" smtClean="0">
                <a:latin typeface="Garamond" panose="02020404030301010803" pitchFamily="18" charset="0"/>
              </a:rPr>
              <a:t>        letters </a:t>
            </a:r>
            <a:r>
              <a:rPr lang="en-IN" sz="4000" b="1" dirty="0">
                <a:latin typeface="Garamond" panose="02020404030301010803" pitchFamily="18" charset="0"/>
              </a:rPr>
              <a:t>of the alphabets to represent numbers).</a:t>
            </a:r>
          </a:p>
          <a:p>
            <a:pPr marL="0" indent="0" algn="just">
              <a:buNone/>
            </a:pPr>
            <a:r>
              <a:rPr lang="en-IN" sz="4000" b="1" dirty="0">
                <a:latin typeface="Garamond" panose="02020404030301010803" pitchFamily="18" charset="0"/>
              </a:rPr>
              <a:t>• </a:t>
            </a:r>
            <a:r>
              <a:rPr lang="en-IN" sz="4000" b="1" dirty="0" smtClean="0">
                <a:latin typeface="Garamond" panose="02020404030301010803" pitchFamily="18" charset="0"/>
              </a:rPr>
              <a:t>Understand Variables.</a:t>
            </a:r>
          </a:p>
          <a:p>
            <a:pPr marL="0" indent="0" algn="just">
              <a:buNone/>
            </a:pPr>
            <a:r>
              <a:rPr lang="en-IN" sz="4000" b="1" dirty="0" smtClean="0">
                <a:latin typeface="Garamond" panose="02020404030301010803" pitchFamily="18" charset="0"/>
              </a:rPr>
              <a:t>• Differentiate between Variables </a:t>
            </a:r>
            <a:r>
              <a:rPr lang="en-IN" sz="4000" b="1" dirty="0">
                <a:latin typeface="Garamond" panose="02020404030301010803" pitchFamily="18" charset="0"/>
              </a:rPr>
              <a:t>&amp; Constants</a:t>
            </a:r>
            <a:r>
              <a:rPr lang="en-IN" sz="4000" b="1" dirty="0" smtClean="0">
                <a:latin typeface="Garamond" panose="02020404030301010803" pitchFamily="18" charset="0"/>
              </a:rPr>
              <a:t>.</a:t>
            </a:r>
          </a:p>
          <a:p>
            <a:pPr marL="0" indent="0" algn="just">
              <a:buNone/>
            </a:pPr>
            <a:r>
              <a:rPr lang="en-IN" sz="4000" b="1" dirty="0" smtClean="0">
                <a:latin typeface="Garamond" panose="02020404030301010803" pitchFamily="18" charset="0"/>
              </a:rPr>
              <a:t>• Form an algebraic expression.</a:t>
            </a:r>
          </a:p>
          <a:p>
            <a:pPr marL="0" indent="0" algn="just">
              <a:buNone/>
            </a:pPr>
            <a:r>
              <a:rPr lang="en-IN" sz="4000" b="1" dirty="0" smtClean="0">
                <a:latin typeface="Garamond" panose="02020404030301010803" pitchFamily="18" charset="0"/>
              </a:rPr>
              <a:t>• Identify the like and unlike terms.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347373B-4DFD-E245-A234-7CE9D7E3C711}"/>
              </a:ext>
            </a:extLst>
          </p:cNvPr>
          <p:cNvSpPr txBox="1">
            <a:spLocks/>
          </p:cNvSpPr>
          <p:nvPr/>
        </p:nvSpPr>
        <p:spPr>
          <a:xfrm>
            <a:off x="857252" y="15716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latin typeface="Garamond" panose="02020404030301010803" pitchFamily="18" charset="0"/>
              </a:rPr>
              <a:t>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3EEC2A4-F98E-9A41-974C-AD02E7F565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70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BBC62409-1D15-E844-AA3E-5E0EEF47A7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4426" y="189443"/>
            <a:ext cx="10131425" cy="14562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32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Subtraction of algebraic expressions</a:t>
            </a:r>
            <a:endParaRPr lang="en-US" altLang="en-US" sz="3200" b="1" u="sng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18437" name="Rectangle 3">
            <a:extLst>
              <a:ext uri="{FF2B5EF4-FFF2-40B4-BE49-F238E27FC236}">
                <a16:creationId xmlns="" xmlns:a16="http://schemas.microsoft.com/office/drawing/2014/main" id="{56B54B30-9942-F245-A224-69650511AE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endParaRPr lang="en-GB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Ram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catches </a:t>
            </a:r>
            <a:r>
              <a:rPr lang="en-GB" altLang="en-US" sz="24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fish.</a:t>
            </a:r>
          </a:p>
          <a:p>
            <a:pPr algn="ctr" eaLnBrk="1" hangingPunct="1">
              <a:buFontTx/>
              <a:buNone/>
            </a:pP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Bharat takes 3 away from him.</a:t>
            </a:r>
          </a:p>
          <a:p>
            <a:pPr algn="ctr" eaLnBrk="1" hangingPunct="1">
              <a:buFontTx/>
              <a:buNone/>
            </a:pPr>
            <a:endParaRPr lang="en-GB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fish does Ram now have?</a:t>
            </a:r>
          </a:p>
          <a:p>
            <a:pPr algn="ctr" eaLnBrk="1" hangingPunct="1">
              <a:buFontTx/>
              <a:buNone/>
            </a:pPr>
            <a:endParaRPr lang="en-GB" altLang="en-US" sz="2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lang="en-GB" altLang="en-US" sz="4000" b="1" u="sng" dirty="0">
                <a:solidFill>
                  <a:srgbClr val="FF0000"/>
                </a:solidFill>
              </a:rPr>
              <a:t>x – 3</a:t>
            </a:r>
          </a:p>
        </p:txBody>
      </p:sp>
      <p:pic>
        <p:nvPicPr>
          <p:cNvPr id="16390" name="Picture 7" descr="http://www.heathersanimations.com/Fish1/shark.gif">
            <a:extLst>
              <a:ext uri="{FF2B5EF4-FFF2-40B4-BE49-F238E27FC236}">
                <a16:creationId xmlns="" xmlns:a16="http://schemas.microsoft.com/office/drawing/2014/main" id="{93C78721-DF27-094D-B746-5D32B9E8E5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8" y="1643064"/>
            <a:ext cx="234315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7" descr="http://www.heathersanimations.com/Fish1/shark.gif">
            <a:extLst>
              <a:ext uri="{FF2B5EF4-FFF2-40B4-BE49-F238E27FC236}">
                <a16:creationId xmlns="" xmlns:a16="http://schemas.microsoft.com/office/drawing/2014/main" id="{C83BECF2-C788-6B4F-98F2-9F0ED9A163D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2428875"/>
            <a:ext cx="1554163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7" descr="http://www.heathersanimations.com/Fish1/shark.gif">
            <a:extLst>
              <a:ext uri="{FF2B5EF4-FFF2-40B4-BE49-F238E27FC236}">
                <a16:creationId xmlns="" xmlns:a16="http://schemas.microsoft.com/office/drawing/2014/main" id="{7FED0F95-4C4B-1A4E-9D64-A39829DF38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137" y="500064"/>
            <a:ext cx="3298826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740E86F-C3FD-E34C-948A-A91C4FB47D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42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A6BF07EB-865A-C141-BCD3-61772406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7" y="16324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3400" b="1" u="sng" dirty="0">
                <a:latin typeface="Garamond" panose="02020404030301010803" pitchFamily="18" charset="0"/>
              </a:rPr>
              <a:t>Subtraction of Algebraic Expressions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9A9AE74-3A3A-7F40-B7BB-7D7C5571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5" y="1371600"/>
            <a:ext cx="11081657" cy="5300663"/>
          </a:xfrm>
          <a:solidFill>
            <a:schemeClr val="accent2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1" dirty="0">
                <a:solidFill>
                  <a:schemeClr val="tx1"/>
                </a:solidFill>
                <a:latin typeface="Garamond" panose="02020404030301010803" pitchFamily="18" charset="0"/>
              </a:rPr>
              <a:t>The steps for subtraction of algebraic expressions are: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Garamond" panose="02020404030301010803" pitchFamily="18" charset="0"/>
              </a:rPr>
              <a:t>Arrange the terms of the given expression in the same order.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Garamond" panose="02020404030301010803" pitchFamily="18" charset="0"/>
              </a:rPr>
              <a:t>Write the given expressions in such a way that the like terms occur one below the other, keeping the subtracted in the second row.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Garamond" panose="02020404030301010803" pitchFamily="18" charset="0"/>
              </a:rPr>
              <a:t>Change the sign of each term in the lower row from + to – and – to +.</a:t>
            </a:r>
          </a:p>
          <a:p>
            <a:pPr marL="742950" indent="-742950" algn="just">
              <a:lnSpc>
                <a:spcPct val="150000"/>
              </a:lnSpc>
              <a:buAutoNum type="arabicPeriod"/>
            </a:pPr>
            <a:r>
              <a:rPr lang="en-US" sz="3600" b="1" dirty="0">
                <a:solidFill>
                  <a:schemeClr val="tx1"/>
                </a:solidFill>
                <a:latin typeface="Garamond" panose="02020404030301010803" pitchFamily="18" charset="0"/>
              </a:rPr>
              <a:t>With new signs of the terms of lower row, add column wise.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200" b="1" dirty="0">
              <a:latin typeface="Garamond" panose="02020404030301010803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7F8D1D6-B8A9-FB42-87E0-249DA558657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31117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2FAD316-2735-684E-BDDF-40E5EDDF07C8}"/>
              </a:ext>
            </a:extLst>
          </p:cNvPr>
          <p:cNvSpPr txBox="1"/>
          <p:nvPr/>
        </p:nvSpPr>
        <p:spPr>
          <a:xfrm>
            <a:off x="828674" y="314324"/>
            <a:ext cx="9058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Garamond" panose="02020404030301010803" pitchFamily="18" charset="0"/>
              </a:rPr>
              <a:t>Example of Subtraction</a:t>
            </a:r>
            <a:endParaRPr lang="en-IN" sz="3600" b="1" dirty="0">
              <a:latin typeface="Garamond" panose="02020404030301010803" pitchFamily="18" charset="0"/>
            </a:endParaRPr>
          </a:p>
          <a:p>
            <a:pPr algn="ctr"/>
            <a:r>
              <a:rPr lang="en-IN" sz="3600" b="1" dirty="0">
                <a:latin typeface="Garamond" panose="02020404030301010803" pitchFamily="18" charset="0"/>
              </a:rPr>
              <a:t>(2x</a:t>
            </a:r>
            <a:r>
              <a:rPr lang="en-IN" sz="3600" b="1" baseline="30000" dirty="0">
                <a:latin typeface="Garamond" panose="02020404030301010803" pitchFamily="18" charset="0"/>
              </a:rPr>
              <a:t>2</a:t>
            </a:r>
            <a:r>
              <a:rPr lang="en-IN" sz="3600" b="1" dirty="0">
                <a:latin typeface="Garamond" panose="02020404030301010803" pitchFamily="18" charset="0"/>
              </a:rPr>
              <a:t> + 2y</a:t>
            </a:r>
            <a:r>
              <a:rPr lang="en-IN" sz="3600" b="1" baseline="30000" dirty="0">
                <a:latin typeface="Garamond" panose="02020404030301010803" pitchFamily="18" charset="0"/>
              </a:rPr>
              <a:t>2</a:t>
            </a:r>
            <a:r>
              <a:rPr lang="en-IN" sz="3600" b="1" dirty="0">
                <a:latin typeface="Garamond" panose="02020404030301010803" pitchFamily="18" charset="0"/>
              </a:rPr>
              <a:t> - 6)  from  (3x</a:t>
            </a:r>
            <a:r>
              <a:rPr lang="en-IN" sz="3600" b="1" baseline="30000" dirty="0">
                <a:latin typeface="Garamond" panose="02020404030301010803" pitchFamily="18" charset="0"/>
              </a:rPr>
              <a:t>2</a:t>
            </a:r>
            <a:r>
              <a:rPr lang="en-IN" sz="3600" b="1" dirty="0">
                <a:latin typeface="Garamond" panose="02020404030301010803" pitchFamily="18" charset="0"/>
              </a:rPr>
              <a:t> - 7y</a:t>
            </a:r>
            <a:r>
              <a:rPr lang="en-IN" sz="3600" b="1" baseline="30000" dirty="0">
                <a:latin typeface="Garamond" panose="02020404030301010803" pitchFamily="18" charset="0"/>
              </a:rPr>
              <a:t>2</a:t>
            </a:r>
            <a:r>
              <a:rPr lang="en-IN" sz="3600" b="1" dirty="0">
                <a:latin typeface="Garamond" panose="02020404030301010803" pitchFamily="18" charset="0"/>
              </a:rPr>
              <a:t> + 9)</a:t>
            </a:r>
            <a:endParaRPr lang="en-US" sz="3600" b="1" dirty="0">
              <a:latin typeface="Garamond" panose="02020404030301010803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50BE5A9C-B873-2C48-A1C8-A0D2F6AC4FDB}"/>
              </a:ext>
            </a:extLst>
          </p:cNvPr>
          <p:cNvSpPr txBox="1"/>
          <p:nvPr/>
        </p:nvSpPr>
        <p:spPr>
          <a:xfrm>
            <a:off x="428624" y="1871663"/>
            <a:ext cx="548640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en-US" sz="3600" b="1" u="sng" dirty="0">
                <a:latin typeface="Garamond" panose="02020404030301010803" pitchFamily="18" charset="0"/>
              </a:rPr>
              <a:t>Horizontal Method</a:t>
            </a:r>
          </a:p>
          <a:p>
            <a:endParaRPr lang="en-US" sz="3600" b="1" u="sng" dirty="0">
              <a:latin typeface="Garamond" panose="02020404030301010803" pitchFamily="18" charset="0"/>
            </a:endParaRPr>
          </a:p>
          <a:p>
            <a:r>
              <a:rPr lang="en-US" sz="2800" b="1" dirty="0">
                <a:latin typeface="Garamond" panose="02020404030301010803" pitchFamily="18" charset="0"/>
              </a:rPr>
              <a:t>(3x</a:t>
            </a:r>
            <a:r>
              <a:rPr lang="en-US" sz="2800" b="1" baseline="30000" dirty="0">
                <a:latin typeface="Garamond" panose="02020404030301010803" pitchFamily="18" charset="0"/>
              </a:rPr>
              <a:t>2</a:t>
            </a:r>
            <a:r>
              <a:rPr lang="en-US" sz="2800" b="1" dirty="0">
                <a:latin typeface="Garamond" panose="02020404030301010803" pitchFamily="18" charset="0"/>
              </a:rPr>
              <a:t> – 7y</a:t>
            </a:r>
            <a:r>
              <a:rPr lang="en-US" sz="2800" b="1" baseline="30000" dirty="0">
                <a:latin typeface="Garamond" panose="02020404030301010803" pitchFamily="18" charset="0"/>
              </a:rPr>
              <a:t>2</a:t>
            </a:r>
            <a:r>
              <a:rPr lang="en-US" sz="2800" b="1" dirty="0">
                <a:latin typeface="Garamond" panose="02020404030301010803" pitchFamily="18" charset="0"/>
              </a:rPr>
              <a:t> + 9) -</a:t>
            </a:r>
            <a:r>
              <a:rPr lang="en-US" sz="3200" dirty="0">
                <a:latin typeface="Garamond" panose="02020404030301010803" pitchFamily="18" charset="0"/>
              </a:rPr>
              <a:t> </a:t>
            </a:r>
            <a:r>
              <a:rPr lang="en-IN" sz="2800" b="1" dirty="0">
                <a:latin typeface="Garamond" panose="02020404030301010803" pitchFamily="18" charset="0"/>
              </a:rPr>
              <a:t>(2x</a:t>
            </a:r>
            <a:r>
              <a:rPr lang="en-IN" sz="2800" b="1" baseline="30000" dirty="0">
                <a:latin typeface="Garamond" panose="02020404030301010803" pitchFamily="18" charset="0"/>
              </a:rPr>
              <a:t>2</a:t>
            </a:r>
            <a:r>
              <a:rPr lang="en-IN" sz="2800" b="1" dirty="0">
                <a:latin typeface="Garamond" panose="02020404030301010803" pitchFamily="18" charset="0"/>
              </a:rPr>
              <a:t> + 2y</a:t>
            </a:r>
            <a:r>
              <a:rPr lang="en-IN" sz="2800" b="1" baseline="30000" dirty="0">
                <a:latin typeface="Garamond" panose="02020404030301010803" pitchFamily="18" charset="0"/>
              </a:rPr>
              <a:t>2</a:t>
            </a:r>
            <a:r>
              <a:rPr lang="en-IN" sz="2800" b="1" dirty="0">
                <a:latin typeface="Garamond" panose="02020404030301010803" pitchFamily="18" charset="0"/>
              </a:rPr>
              <a:t> - 6)</a:t>
            </a:r>
          </a:p>
          <a:p>
            <a:r>
              <a:rPr lang="en-IN" sz="2800" b="1" dirty="0">
                <a:latin typeface="Garamond" panose="02020404030301010803" pitchFamily="18" charset="0"/>
              </a:rPr>
              <a:t>= </a:t>
            </a:r>
            <a:r>
              <a:rPr lang="en-US" sz="2800" b="1" dirty="0">
                <a:latin typeface="Garamond" panose="02020404030301010803" pitchFamily="18" charset="0"/>
              </a:rPr>
              <a:t>3x</a:t>
            </a:r>
            <a:r>
              <a:rPr lang="en-US" sz="2800" b="1" baseline="30000" dirty="0">
                <a:latin typeface="Garamond" panose="02020404030301010803" pitchFamily="18" charset="0"/>
              </a:rPr>
              <a:t>2</a:t>
            </a:r>
            <a:r>
              <a:rPr lang="en-US" sz="2800" b="1" dirty="0">
                <a:latin typeface="Garamond" panose="02020404030301010803" pitchFamily="18" charset="0"/>
              </a:rPr>
              <a:t> – 7y</a:t>
            </a:r>
            <a:r>
              <a:rPr lang="en-US" sz="2800" b="1" baseline="30000" dirty="0">
                <a:latin typeface="Garamond" panose="02020404030301010803" pitchFamily="18" charset="0"/>
              </a:rPr>
              <a:t>2</a:t>
            </a:r>
            <a:r>
              <a:rPr lang="en-US" sz="2800" b="1" dirty="0">
                <a:latin typeface="Garamond" panose="02020404030301010803" pitchFamily="18" charset="0"/>
              </a:rPr>
              <a:t> + 9 - </a:t>
            </a:r>
            <a:r>
              <a:rPr lang="en-IN" sz="2800" b="1" dirty="0">
                <a:latin typeface="Garamond" panose="02020404030301010803" pitchFamily="18" charset="0"/>
              </a:rPr>
              <a:t>2x</a:t>
            </a:r>
            <a:r>
              <a:rPr lang="en-IN" sz="2800" b="1" baseline="30000" dirty="0">
                <a:latin typeface="Garamond" panose="02020404030301010803" pitchFamily="18" charset="0"/>
              </a:rPr>
              <a:t>2 </a:t>
            </a:r>
            <a:r>
              <a:rPr lang="en-US" sz="2800" b="1" dirty="0">
                <a:latin typeface="Garamond" panose="02020404030301010803" pitchFamily="18" charset="0"/>
              </a:rPr>
              <a:t>- </a:t>
            </a:r>
            <a:r>
              <a:rPr lang="en-IN" sz="2800" b="1" dirty="0">
                <a:latin typeface="Garamond" panose="02020404030301010803" pitchFamily="18" charset="0"/>
              </a:rPr>
              <a:t>2y</a:t>
            </a:r>
            <a:r>
              <a:rPr lang="en-IN" sz="2800" b="1" baseline="30000" dirty="0">
                <a:latin typeface="Garamond" panose="02020404030301010803" pitchFamily="18" charset="0"/>
              </a:rPr>
              <a:t>2 </a:t>
            </a:r>
            <a:r>
              <a:rPr lang="en-IN" sz="2800" b="1" dirty="0">
                <a:latin typeface="Garamond" panose="02020404030301010803" pitchFamily="18" charset="0"/>
              </a:rPr>
              <a:t>+ 6</a:t>
            </a:r>
          </a:p>
          <a:p>
            <a:r>
              <a:rPr lang="en-IN" sz="2800" b="1" dirty="0">
                <a:latin typeface="Garamond" panose="02020404030301010803" pitchFamily="18" charset="0"/>
              </a:rPr>
              <a:t>= (</a:t>
            </a:r>
            <a:r>
              <a:rPr lang="en-US" sz="2800" b="1" dirty="0">
                <a:latin typeface="Garamond" panose="02020404030301010803" pitchFamily="18" charset="0"/>
              </a:rPr>
              <a:t>3x</a:t>
            </a:r>
            <a:r>
              <a:rPr lang="en-US" sz="2800" b="1" baseline="30000" dirty="0">
                <a:latin typeface="Garamond" panose="02020404030301010803" pitchFamily="18" charset="0"/>
              </a:rPr>
              <a:t>2 </a:t>
            </a:r>
            <a:r>
              <a:rPr lang="en-US" sz="2800" b="1" dirty="0">
                <a:latin typeface="Garamond" panose="02020404030301010803" pitchFamily="18" charset="0"/>
              </a:rPr>
              <a:t>- </a:t>
            </a:r>
            <a:r>
              <a:rPr lang="en-IN" sz="2800" b="1" dirty="0">
                <a:latin typeface="Garamond" panose="02020404030301010803" pitchFamily="18" charset="0"/>
              </a:rPr>
              <a:t>2x</a:t>
            </a:r>
            <a:r>
              <a:rPr lang="en-IN" sz="2800" b="1" baseline="30000" dirty="0">
                <a:latin typeface="Garamond" panose="02020404030301010803" pitchFamily="18" charset="0"/>
              </a:rPr>
              <a:t>2</a:t>
            </a:r>
            <a:r>
              <a:rPr lang="en-IN" sz="2800" b="1" dirty="0">
                <a:latin typeface="Garamond" panose="02020404030301010803" pitchFamily="18" charset="0"/>
              </a:rPr>
              <a:t>)</a:t>
            </a:r>
            <a:r>
              <a:rPr lang="en-IN" sz="2800" b="1" baseline="30000" dirty="0">
                <a:latin typeface="Garamond" panose="02020404030301010803" pitchFamily="18" charset="0"/>
              </a:rPr>
              <a:t> </a:t>
            </a:r>
            <a:r>
              <a:rPr lang="en-IN" sz="2800" b="1" dirty="0">
                <a:latin typeface="Garamond" panose="02020404030301010803" pitchFamily="18" charset="0"/>
              </a:rPr>
              <a:t>+ (</a:t>
            </a:r>
            <a:r>
              <a:rPr lang="en-US" sz="2800" b="1" dirty="0">
                <a:latin typeface="Garamond" panose="02020404030301010803" pitchFamily="18" charset="0"/>
              </a:rPr>
              <a:t>– 7y</a:t>
            </a:r>
            <a:r>
              <a:rPr lang="en-US" sz="2800" b="1" baseline="30000" dirty="0">
                <a:latin typeface="Garamond" panose="02020404030301010803" pitchFamily="18" charset="0"/>
              </a:rPr>
              <a:t>2</a:t>
            </a:r>
            <a:r>
              <a:rPr lang="en-US" sz="2800" b="1" dirty="0">
                <a:latin typeface="Garamond" panose="02020404030301010803" pitchFamily="18" charset="0"/>
              </a:rPr>
              <a:t> - </a:t>
            </a:r>
            <a:r>
              <a:rPr lang="en-IN" sz="2800" b="1" dirty="0">
                <a:latin typeface="Garamond" panose="02020404030301010803" pitchFamily="18" charset="0"/>
              </a:rPr>
              <a:t>2y</a:t>
            </a:r>
            <a:r>
              <a:rPr lang="en-IN" sz="2800" b="1" baseline="30000" dirty="0">
                <a:latin typeface="Garamond" panose="02020404030301010803" pitchFamily="18" charset="0"/>
              </a:rPr>
              <a:t>2</a:t>
            </a:r>
            <a:r>
              <a:rPr lang="en-IN" sz="2800" b="1" dirty="0">
                <a:latin typeface="Garamond" panose="02020404030301010803" pitchFamily="18" charset="0"/>
              </a:rPr>
              <a:t>)</a:t>
            </a:r>
            <a:r>
              <a:rPr lang="en-IN" sz="2800" b="1" baseline="30000" dirty="0">
                <a:latin typeface="Garamond" panose="02020404030301010803" pitchFamily="18" charset="0"/>
              </a:rPr>
              <a:t> </a:t>
            </a:r>
            <a:r>
              <a:rPr lang="en-US" sz="2800" b="1" dirty="0">
                <a:latin typeface="Garamond" panose="02020404030301010803" pitchFamily="18" charset="0"/>
              </a:rPr>
              <a:t>+ (9</a:t>
            </a:r>
            <a:r>
              <a:rPr lang="en-IN" sz="2800" b="1" dirty="0">
                <a:latin typeface="Garamond" panose="02020404030301010803" pitchFamily="18" charset="0"/>
              </a:rPr>
              <a:t> + 6)</a:t>
            </a:r>
          </a:p>
          <a:p>
            <a:r>
              <a:rPr lang="en-IN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= x</a:t>
            </a:r>
            <a:r>
              <a:rPr lang="en-US" sz="28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2 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– 9y</a:t>
            </a:r>
            <a:r>
              <a:rPr lang="en-US" sz="2800" b="1" baseline="30000" dirty="0">
                <a:solidFill>
                  <a:srgbClr val="FF0000"/>
                </a:solidFill>
                <a:latin typeface="Garamond" panose="02020404030301010803" pitchFamily="18" charset="0"/>
              </a:rPr>
              <a:t>2 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+ 15 </a:t>
            </a:r>
            <a:endParaRPr lang="en-IN" sz="28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7F847A1-AE34-C84D-AAE7-1C503CF87D08}"/>
              </a:ext>
            </a:extLst>
          </p:cNvPr>
          <p:cNvSpPr txBox="1"/>
          <p:nvPr/>
        </p:nvSpPr>
        <p:spPr>
          <a:xfrm>
            <a:off x="6434136" y="1871663"/>
            <a:ext cx="5757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Garamond" panose="02020404030301010803" pitchFamily="18" charset="0"/>
              </a:rPr>
              <a:t>2. Column Method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1A501466-4A33-2049-8853-F59125B5656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6573810" y="2675156"/>
            <a:ext cx="4799037" cy="236390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6C9745E0-187B-D34E-812E-5361124680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782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="" xmlns:a16="http://schemas.microsoft.com/office/drawing/2014/main" id="{B0CD965F-ED8D-8146-BAD4-C07629EBE2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2" y="336021"/>
            <a:ext cx="10131425" cy="145626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en-US" sz="4000" b="1" u="sng" dirty="0">
                <a:solidFill>
                  <a:schemeClr val="tx1"/>
                </a:solidFill>
                <a:latin typeface="Garamond" panose="02020404030301010803" pitchFamily="18" charset="0"/>
              </a:rPr>
              <a:t>Try it Yourself !</a:t>
            </a:r>
            <a:endParaRPr lang="en-US" altLang="en-US" sz="4000" b="1" u="sng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30723" name="Rectangle 4">
            <a:extLst>
              <a:ext uri="{FF2B5EF4-FFF2-40B4-BE49-F238E27FC236}">
                <a16:creationId xmlns="" xmlns:a16="http://schemas.microsoft.com/office/drawing/2014/main" id="{8809923D-C975-0B49-BA3B-52F187DC699B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952502" y="1512888"/>
            <a:ext cx="5500687" cy="4857750"/>
          </a:xfrm>
        </p:spPr>
        <p:txBody>
          <a:bodyPr>
            <a:normAutofit lnSpcReduction="10000"/>
          </a:bodyPr>
          <a:lstStyle/>
          <a:p>
            <a:pPr marL="533400" indent="-533400">
              <a:lnSpc>
                <a:spcPct val="90000"/>
              </a:lnSpc>
              <a:buFontTx/>
              <a:buAutoNum type="arabicParenR"/>
            </a:pP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4a – 5a</a:t>
            </a:r>
            <a:r>
              <a:rPr lang="en-GB" alt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+ 2a + 3a</a:t>
            </a:r>
            <a:r>
              <a:rPr lang="en-GB" alt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GB" altLang="en-US" sz="3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90000"/>
              </a:lnSpc>
              <a:buNone/>
            </a:pPr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90000"/>
              </a:lnSpc>
              <a:buNone/>
            </a:pP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2) 5a + 2b – 10a – 3b</a:t>
            </a:r>
            <a:r>
              <a:rPr lang="en-GB" alt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GB" altLang="en-US" sz="3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90000"/>
              </a:lnSpc>
              <a:buNone/>
            </a:pPr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90000"/>
              </a:lnSpc>
              <a:buNone/>
            </a:pP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3) 3y – 4x – 5y + x =</a:t>
            </a:r>
          </a:p>
          <a:p>
            <a:pPr marL="533400" indent="-533400">
              <a:lnSpc>
                <a:spcPct val="90000"/>
              </a:lnSpc>
              <a:buNone/>
            </a:pPr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90000"/>
              </a:lnSpc>
              <a:buNone/>
            </a:pP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4) -4x</a:t>
            </a:r>
            <a:r>
              <a:rPr lang="en-GB" alt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+ 7x – 10x</a:t>
            </a:r>
            <a:r>
              <a:rPr lang="en-GB" alt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lang="en-GB" altLang="en-US" sz="3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90000"/>
              </a:lnSpc>
              <a:buNone/>
            </a:pPr>
            <a:endParaRPr lang="en-GB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533400">
              <a:lnSpc>
                <a:spcPct val="90000"/>
              </a:lnSpc>
              <a:buNone/>
            </a:pP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5) r</a:t>
            </a:r>
            <a:r>
              <a:rPr lang="en-GB" alt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+ 2r – 7r</a:t>
            </a:r>
            <a:r>
              <a:rPr lang="en-GB" alt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– 7r</a:t>
            </a:r>
            <a:r>
              <a:rPr lang="en-GB" altLang="en-US" sz="3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alt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– 2r =</a:t>
            </a:r>
            <a:endParaRPr lang="en-US" alt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7D163A3-971F-2F4C-800B-CBAB25F30163}"/>
              </a:ext>
            </a:extLst>
          </p:cNvPr>
          <p:cNvSpPr txBox="1"/>
          <p:nvPr/>
        </p:nvSpPr>
        <p:spPr>
          <a:xfrm>
            <a:off x="6453189" y="1500188"/>
            <a:ext cx="2357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6a – 2a</a:t>
            </a:r>
            <a:r>
              <a:rPr lang="en-GB" sz="3200" b="1" u="sng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u="sng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8FD1FBB-6DD5-8346-A7B0-3B3E0E7947CC}"/>
              </a:ext>
            </a:extLst>
          </p:cNvPr>
          <p:cNvSpPr txBox="1"/>
          <p:nvPr/>
        </p:nvSpPr>
        <p:spPr>
          <a:xfrm>
            <a:off x="6417469" y="2523332"/>
            <a:ext cx="2643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- 5a –b</a:t>
            </a:r>
            <a:endParaRPr lang="en-US" sz="3200" b="1" u="sng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54C7C41-FC50-BF4F-933A-8301CDD757AF}"/>
              </a:ext>
            </a:extLst>
          </p:cNvPr>
          <p:cNvSpPr txBox="1"/>
          <p:nvPr/>
        </p:nvSpPr>
        <p:spPr>
          <a:xfrm>
            <a:off x="6453189" y="3570685"/>
            <a:ext cx="28575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- 3x-2y</a:t>
            </a:r>
            <a:endParaRPr lang="en-US" sz="3200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E377527D-D390-2A4C-AD6C-301836AC1E04}"/>
              </a:ext>
            </a:extLst>
          </p:cNvPr>
          <p:cNvSpPr txBox="1"/>
          <p:nvPr/>
        </p:nvSpPr>
        <p:spPr>
          <a:xfrm>
            <a:off x="6453189" y="4593829"/>
            <a:ext cx="378618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7x -14x</a:t>
            </a:r>
            <a:r>
              <a:rPr lang="en-GB" sz="3200" b="1" u="sng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u="sng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EDAFE9E-0FBF-D647-9AE4-4F997B508D28}"/>
              </a:ext>
            </a:extLst>
          </p:cNvPr>
          <p:cNvSpPr txBox="1"/>
          <p:nvPr/>
        </p:nvSpPr>
        <p:spPr>
          <a:xfrm>
            <a:off x="6488907" y="5641182"/>
            <a:ext cx="18573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2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-13r</a:t>
            </a:r>
            <a:r>
              <a:rPr lang="en-GB" sz="3200" b="1" u="sng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="1" u="sng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3C00570-124F-D045-959C-BD991590749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1481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A612E-D042-7240-9B8F-A9D4FCF7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43" y="18369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>
                <a:latin typeface="Garamond" panose="02020404030301010803" pitchFamily="18" charset="0"/>
              </a:rPr>
              <a:t>Evaluation of Algebraic Expressions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0B54B9-A9A3-CD4B-82E2-FDE41EA5C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357313"/>
            <a:ext cx="5724525" cy="5157787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Garamond" panose="02020404030301010803" pitchFamily="18" charset="0"/>
              </a:rPr>
              <a:t>Evaluate means to find the value of an algebraic expression by substituting numbers in for variables.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DA11E3B-C0B3-3744-A1AF-CC300DD2DC8F}"/>
              </a:ext>
            </a:extLst>
          </p:cNvPr>
          <p:cNvSpPr txBox="1"/>
          <p:nvPr/>
        </p:nvSpPr>
        <p:spPr>
          <a:xfrm>
            <a:off x="6633367" y="1357312"/>
            <a:ext cx="5239545" cy="48747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000" b="1" u="sng" dirty="0">
                <a:latin typeface="Garamond" panose="02020404030301010803" pitchFamily="18" charset="0"/>
              </a:rPr>
              <a:t>Example: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Garamond" panose="02020404030301010803" pitchFamily="18" charset="0"/>
              </a:rPr>
              <a:t>What is the value of x + 4 when x = 2?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x = 2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x + 4 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= 2 + 4 </a:t>
            </a:r>
          </a:p>
          <a:p>
            <a:pPr algn="just">
              <a:lnSpc>
                <a:spcPct val="150000"/>
              </a:lnSpc>
            </a:pPr>
            <a:r>
              <a:rPr lang="en-US" sz="3000" b="1" dirty="0">
                <a:solidFill>
                  <a:schemeClr val="tx1"/>
                </a:solidFill>
                <a:latin typeface="Garamond" panose="02020404030301010803" pitchFamily="18" charset="0"/>
              </a:rPr>
              <a:t>= 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A8D0581-D735-B940-8D14-F51F373D418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01143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0C7E1-989A-C94B-B521-28DE7ABF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514350"/>
            <a:ext cx="10131425" cy="56483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latin typeface="Garamond" panose="02020404030301010803" pitchFamily="18" charset="0"/>
              </a:rPr>
              <a:t>If Radha was born in 2002. You can find out what year Radha will turn 18 by adding the year she was born to her age.</a:t>
            </a:r>
          </a:p>
          <a:p>
            <a:pPr marL="0" indent="0">
              <a:buNone/>
            </a:pPr>
            <a:endParaRPr lang="en-US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Garamond" panose="02020404030301010803" pitchFamily="18" charset="0"/>
              </a:rPr>
              <a:t>In this case, if we add 18 to add to 2002, 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2002 + 18 = 2020</a:t>
            </a:r>
          </a:p>
          <a:p>
            <a:pPr marL="0" indent="0">
              <a:buNone/>
            </a:pPr>
            <a:endParaRPr lang="en-US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Garamond" panose="02020404030301010803" pitchFamily="18" charset="0"/>
              </a:rPr>
              <a:t>Similarly, x can be Radha’s age. Therefore, Radha turns x year old and the expression is given by,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2002 + x.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9964131-E9C0-934C-B399-D98747D061D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2843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0C7E1-989A-C94B-B521-28DE7ABF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514350"/>
            <a:ext cx="10131425" cy="56483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Evaluate the expression for the given value of the variable: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4x – 3 for x = 2.</a:t>
            </a:r>
          </a:p>
          <a:p>
            <a:pPr marL="0" indent="0">
              <a:buNone/>
            </a:pPr>
            <a:endParaRPr lang="en-US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Garamond" panose="02020404030301010803" pitchFamily="18" charset="0"/>
              </a:rPr>
              <a:t>4x – 3 for x =</a:t>
            </a:r>
            <a:r>
              <a:rPr lang="en-US" sz="2800" b="1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US" sz="2800" b="1" dirty="0">
                <a:latin typeface="Garamond" panose="02020404030301010803" pitchFamily="18" charset="0"/>
              </a:rPr>
              <a:t>.</a:t>
            </a:r>
          </a:p>
          <a:p>
            <a:pPr marL="0" indent="0">
              <a:buNone/>
            </a:pPr>
            <a:endParaRPr lang="en-US" sz="2800" b="1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800" b="1" dirty="0">
                <a:latin typeface="Garamond" panose="02020404030301010803" pitchFamily="18" charset="0"/>
              </a:rPr>
              <a:t>4(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2</a:t>
            </a:r>
            <a:r>
              <a:rPr lang="en-US" sz="2800" b="1" dirty="0">
                <a:latin typeface="Garamond" panose="02020404030301010803" pitchFamily="18" charset="0"/>
              </a:rPr>
              <a:t>) – 3			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Substitute for x</a:t>
            </a:r>
          </a:p>
          <a:p>
            <a:pPr marL="0" indent="0">
              <a:buNone/>
            </a:pPr>
            <a:r>
              <a:rPr lang="en-US" sz="2800" b="1" dirty="0">
                <a:latin typeface="Garamond" panose="02020404030301010803" pitchFamily="18" charset="0"/>
              </a:rPr>
              <a:t>= 8 – 3			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Multiply</a:t>
            </a:r>
          </a:p>
          <a:p>
            <a:pPr marL="0" indent="0">
              <a:buNone/>
            </a:pPr>
            <a:r>
              <a:rPr lang="en-US" sz="2800" b="1" dirty="0">
                <a:latin typeface="Garamond" panose="02020404030301010803" pitchFamily="18" charset="0"/>
              </a:rPr>
              <a:t>= 5				</a:t>
            </a:r>
            <a:r>
              <a:rPr lang="en-US" sz="2800" b="1" dirty="0">
                <a:solidFill>
                  <a:srgbClr val="FF0000"/>
                </a:solidFill>
                <a:latin typeface="Garamond" panose="02020404030301010803" pitchFamily="18" charset="0"/>
              </a:rPr>
              <a:t>Subtract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669488F-168E-6B40-8285-597F2B56088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946450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0C7E1-989A-C94B-B521-28DE7ABF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514350"/>
            <a:ext cx="10687049" cy="56483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u="sng" dirty="0">
                <a:solidFill>
                  <a:srgbClr val="FF0000"/>
                </a:solidFill>
                <a:latin typeface="Garamond" panose="02020404030301010803" pitchFamily="18" charset="0"/>
              </a:rPr>
              <a:t>Try It Yourself!</a:t>
            </a:r>
          </a:p>
          <a:p>
            <a:pPr marL="0" indent="0" algn="ctr">
              <a:buNone/>
            </a:pPr>
            <a:endParaRPr lang="en-US" sz="4000" b="1" u="sng" dirty="0">
              <a:solidFill>
                <a:srgbClr val="FFFF00"/>
              </a:solidFill>
              <a:latin typeface="Garamond" panose="02020404030301010803" pitchFamily="18" charset="0"/>
            </a:endParaRPr>
          </a:p>
          <a:p>
            <a:pPr marL="514350" indent="-514350" algn="just"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Evaluate x + 4 for each value of x.</a:t>
            </a:r>
          </a:p>
          <a:p>
            <a:pPr marL="457200" indent="-457200" algn="just">
              <a:buAutoNum type="alphaUcPeriod"/>
            </a:pPr>
            <a:r>
              <a:rPr 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x = 14 </a:t>
            </a:r>
          </a:p>
          <a:p>
            <a:pPr marL="457200" indent="-457200" algn="just">
              <a:buAutoNum type="alphaUcPeriod"/>
            </a:pPr>
            <a:r>
              <a:rPr 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x = 83.   </a:t>
            </a:r>
          </a:p>
          <a:p>
            <a:pPr marL="0" indent="0" algn="just">
              <a:buNone/>
            </a:pPr>
            <a:endParaRPr lang="en-US" sz="32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2.   The expression 7d gives the number of days in d weeks. Calculate the number of days in 52 weeks.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C3AEEE-14F4-2042-B16A-C0EE039E4B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1983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0C7E1-989A-C94B-B521-28DE7ABF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514350"/>
            <a:ext cx="4857749" cy="56483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 algn="just"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Evaluate x + 4 for each value of x.</a:t>
            </a:r>
          </a:p>
          <a:p>
            <a:pPr marL="457200" indent="-457200" algn="just">
              <a:buAutoNum type="alphaUcPeriod"/>
            </a:pPr>
            <a:r>
              <a:rPr 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x = 14 </a:t>
            </a:r>
          </a:p>
          <a:p>
            <a:pPr marL="0" indent="0" algn="just">
              <a:buNone/>
            </a:pPr>
            <a:endParaRPr lang="en-US" sz="32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x = 14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x + 4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= 14 + 4</a:t>
            </a:r>
          </a:p>
          <a:p>
            <a:pPr marL="0" indent="0"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= 18</a:t>
            </a:r>
          </a:p>
          <a:p>
            <a:pPr marL="0" indent="0">
              <a:buNone/>
            </a:pPr>
            <a:endParaRPr lang="en-US" sz="32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DA474ACD-A73A-8747-B5C1-2737E26BB5B2}"/>
              </a:ext>
            </a:extLst>
          </p:cNvPr>
          <p:cNvSpPr txBox="1">
            <a:spLocks/>
          </p:cNvSpPr>
          <p:nvPr/>
        </p:nvSpPr>
        <p:spPr>
          <a:xfrm>
            <a:off x="6310313" y="566736"/>
            <a:ext cx="4776787" cy="5543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Arial"/>
              <a:buAutoNum type="arabicPeriod"/>
            </a:pPr>
            <a:r>
              <a:rPr 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Evaluate x + 4 for each value of x.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B. x = 83.</a:t>
            </a:r>
          </a:p>
          <a:p>
            <a:pPr marL="0" indent="0" algn="just">
              <a:buNone/>
            </a:pPr>
            <a:endParaRPr lang="en-US" sz="32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0" indent="0">
              <a:buFont typeface="Arial"/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x = 83</a:t>
            </a:r>
          </a:p>
          <a:p>
            <a:pPr marL="0" indent="0">
              <a:buFont typeface="Arial"/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x + 4</a:t>
            </a:r>
          </a:p>
          <a:p>
            <a:pPr marL="0" indent="0">
              <a:buFont typeface="Arial"/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= 83 + 4</a:t>
            </a:r>
          </a:p>
          <a:p>
            <a:pPr marL="0" indent="0">
              <a:buFont typeface="Arial"/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= 87</a:t>
            </a:r>
          </a:p>
          <a:p>
            <a:pPr marL="0" indent="0">
              <a:buFont typeface="Arial"/>
              <a:buNone/>
            </a:pPr>
            <a:endParaRPr lang="en-US" sz="32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4A311F9-8CF4-0B43-B581-B7D82ADA89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627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0C7E1-989A-C94B-B521-28DE7ABF6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514350"/>
            <a:ext cx="10687049" cy="564832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endParaRPr lang="en-US" sz="3200" b="1" dirty="0">
              <a:solidFill>
                <a:schemeClr val="tx1"/>
              </a:solidFill>
              <a:latin typeface="Garamond" panose="02020404030301010803" pitchFamily="18" charset="0"/>
            </a:endParaRPr>
          </a:p>
          <a:p>
            <a:pPr marL="514350" indent="-514350" algn="just">
              <a:buAutoNum type="arabicPeriod" startAt="2"/>
            </a:pPr>
            <a:r>
              <a:rPr lang="en-US" sz="3200" b="1" dirty="0">
                <a:solidFill>
                  <a:schemeClr val="tx1"/>
                </a:solidFill>
                <a:latin typeface="Garamond" panose="02020404030301010803" pitchFamily="18" charset="0"/>
              </a:rPr>
              <a:t>The expression 7d gives the number of days in d weeks. Calculate the number of days in 52 weeks? 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The expression is given by 7d.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In this case, d = 52 			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7d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= 7(52)</a:t>
            </a:r>
          </a:p>
          <a:p>
            <a:pPr marL="0" indent="0" algn="just">
              <a:buNone/>
            </a:pPr>
            <a:r>
              <a:rPr lang="en-US" sz="3200" b="1" dirty="0">
                <a:solidFill>
                  <a:srgbClr val="FF0000"/>
                </a:solidFill>
                <a:latin typeface="Garamond" panose="02020404030301010803" pitchFamily="18" charset="0"/>
              </a:rPr>
              <a:t>= 364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066E68E-C0BA-3545-8F3D-EAA114BFEE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39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66FE5F-1CEF-964F-8F9D-5448DCDB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613430"/>
            <a:ext cx="10829924" cy="4944533"/>
          </a:xfr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en-IN" sz="4000" b="1" dirty="0">
                <a:latin typeface="Garamond" panose="02020404030301010803" pitchFamily="18" charset="0"/>
              </a:rPr>
              <a:t>To enable students to:</a:t>
            </a:r>
          </a:p>
          <a:p>
            <a:pPr marL="0" indent="0" algn="just">
              <a:buNone/>
            </a:pPr>
            <a:r>
              <a:rPr lang="en-IN" sz="4000" b="1" dirty="0" smtClean="0">
                <a:latin typeface="Garamond" panose="02020404030301010803" pitchFamily="18" charset="0"/>
              </a:rPr>
              <a:t>• Know the number of terms in an algebraic expressions.</a:t>
            </a:r>
            <a:endParaRPr lang="en-IN" sz="4000" b="1" dirty="0">
              <a:latin typeface="Garamond" panose="02020404030301010803" pitchFamily="18" charset="0"/>
            </a:endParaRPr>
          </a:p>
          <a:p>
            <a:pPr marL="0" indent="0" algn="just">
              <a:buNone/>
            </a:pPr>
            <a:r>
              <a:rPr lang="en-IN" sz="4000" b="1" dirty="0">
                <a:latin typeface="Garamond" panose="02020404030301010803" pitchFamily="18" charset="0"/>
              </a:rPr>
              <a:t>• Substitute numbers for letters of the alphabet in expressions and formula.</a:t>
            </a:r>
          </a:p>
          <a:p>
            <a:pPr marL="0" indent="0" algn="just">
              <a:buNone/>
            </a:pPr>
            <a:r>
              <a:rPr lang="en-IN" sz="4000" b="1" dirty="0">
                <a:latin typeface="Garamond" panose="02020404030301010803" pitchFamily="18" charset="0"/>
              </a:rPr>
              <a:t>• </a:t>
            </a:r>
            <a:r>
              <a:rPr lang="en-IN" sz="4000" b="1" dirty="0" smtClean="0">
                <a:latin typeface="Garamond" panose="02020404030301010803" pitchFamily="18" charset="0"/>
              </a:rPr>
              <a:t>Find out the addition of algebraic expressions by horizontal and column method.</a:t>
            </a:r>
          </a:p>
          <a:p>
            <a:pPr marL="0" indent="0" algn="just">
              <a:buNone/>
            </a:pPr>
            <a:r>
              <a:rPr lang="en-IN" sz="4000" b="1" dirty="0" smtClean="0">
                <a:latin typeface="Garamond" panose="02020404030301010803" pitchFamily="18" charset="0"/>
              </a:rPr>
              <a:t>• Find out the subtraction of algebraic expressions by horizontal and column method.</a:t>
            </a:r>
          </a:p>
          <a:p>
            <a:pPr marL="0" indent="0" algn="just">
              <a:buNone/>
            </a:pPr>
            <a:r>
              <a:rPr lang="en-IN" sz="4000" b="1" dirty="0" smtClean="0">
                <a:latin typeface="Garamond" panose="02020404030301010803" pitchFamily="18" charset="0"/>
              </a:rPr>
              <a:t>• Evaluate the algebraic expressions by substituting the given value.</a:t>
            </a:r>
            <a:endParaRPr lang="en-IN" sz="4000" b="1" dirty="0">
              <a:latin typeface="Garamond" panose="02020404030301010803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347373B-4DFD-E245-A234-7CE9D7E3C711}"/>
              </a:ext>
            </a:extLst>
          </p:cNvPr>
          <p:cNvSpPr txBox="1">
            <a:spLocks/>
          </p:cNvSpPr>
          <p:nvPr/>
        </p:nvSpPr>
        <p:spPr>
          <a:xfrm>
            <a:off x="857252" y="15716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latin typeface="Garamond" panose="02020404030301010803" pitchFamily="18" charset="0"/>
              </a:rPr>
              <a:t>Objectives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B3EEC2A4-F98E-9A41-974C-AD02E7F565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370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A6BF07EB-865A-C141-BCD3-61772406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4427" y="163248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3400" b="1" u="sng" dirty="0">
                <a:latin typeface="Garamond" panose="02020404030301010803" pitchFamily="18" charset="0"/>
              </a:rPr>
              <a:t>Activity - 2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="" xmlns:a16="http://schemas.microsoft.com/office/drawing/2014/main" id="{79A9AE74-3A3A-7F40-B7BB-7D7C5571A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6858" y="1443039"/>
            <a:ext cx="6786561" cy="871538"/>
          </a:xfr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90000" anchor="ctr"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Garamond" panose="02020404030301010803" pitchFamily="18" charset="0"/>
              </a:rPr>
              <a:t>1. Think of a number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="" xmlns:a16="http://schemas.microsoft.com/office/drawing/2014/main" id="{4F9CF3F4-31A4-C341-A745-2AEFA0631B76}"/>
              </a:ext>
            </a:extLst>
          </p:cNvPr>
          <p:cNvSpPr txBox="1">
            <a:spLocks/>
          </p:cNvSpPr>
          <p:nvPr/>
        </p:nvSpPr>
        <p:spPr>
          <a:xfrm>
            <a:off x="2786858" y="2463537"/>
            <a:ext cx="6786561" cy="871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000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3600" dirty="0">
                <a:latin typeface="Garamond" panose="02020404030301010803" pitchFamily="18" charset="0"/>
              </a:rPr>
              <a:t>2. Multiply it by 2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E4665C39-D98C-B54E-9BF3-AEEDE570AAFD}"/>
              </a:ext>
            </a:extLst>
          </p:cNvPr>
          <p:cNvSpPr txBox="1">
            <a:spLocks/>
          </p:cNvSpPr>
          <p:nvPr/>
        </p:nvSpPr>
        <p:spPr>
          <a:xfrm>
            <a:off x="2786858" y="3492240"/>
            <a:ext cx="6786561" cy="871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000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3600" dirty="0">
                <a:latin typeface="Garamond" panose="02020404030301010803" pitchFamily="18" charset="0"/>
              </a:rPr>
              <a:t>3. Add 10 to the number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919D434A-BDF4-384E-85DE-008B2D0D5246}"/>
              </a:ext>
            </a:extLst>
          </p:cNvPr>
          <p:cNvSpPr txBox="1">
            <a:spLocks/>
          </p:cNvSpPr>
          <p:nvPr/>
        </p:nvSpPr>
        <p:spPr>
          <a:xfrm>
            <a:off x="2786858" y="4520943"/>
            <a:ext cx="6786561" cy="871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000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3600" dirty="0">
                <a:latin typeface="Garamond" panose="02020404030301010803" pitchFamily="18" charset="0"/>
              </a:rPr>
              <a:t>4. Divide total by 2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DBDBCA66-3174-714B-999F-E28D0CFF501D}"/>
              </a:ext>
            </a:extLst>
          </p:cNvPr>
          <p:cNvSpPr txBox="1">
            <a:spLocks/>
          </p:cNvSpPr>
          <p:nvPr/>
        </p:nvSpPr>
        <p:spPr>
          <a:xfrm>
            <a:off x="2786858" y="5549646"/>
            <a:ext cx="6786561" cy="87153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0000" tIns="45720" rIns="91440" bIns="45720" rtlCol="0" anchor="ctr">
            <a:normAutofit fontScale="85000" lnSpcReduction="10000"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3600" dirty="0">
                <a:latin typeface="Garamond" panose="02020404030301010803" pitchFamily="18" charset="0"/>
              </a:rPr>
              <a:t>5. Subtract number you picked from total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82326B34-34E2-9D48-9DAB-68975B33E7A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130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4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39B1CEC2-B7B6-EE48-92B8-E35DE5C63855}"/>
              </a:ext>
            </a:extLst>
          </p:cNvPr>
          <p:cNvSpPr txBox="1">
            <a:spLocks/>
          </p:cNvSpPr>
          <p:nvPr/>
        </p:nvSpPr>
        <p:spPr>
          <a:xfrm>
            <a:off x="786608" y="285752"/>
            <a:ext cx="10429080" cy="14430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000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/>
              <a:buNone/>
            </a:pPr>
            <a:r>
              <a:rPr lang="en-US" sz="4800" b="1" dirty="0">
                <a:solidFill>
                  <a:srgbClr val="FF0000"/>
                </a:solidFill>
                <a:latin typeface="Garamond" panose="02020404030301010803" pitchFamily="18" charset="0"/>
              </a:rPr>
              <a:t>The Answer will be 5 !!!!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0C7703-89C7-F841-98F8-95A29187CB33}"/>
                  </a:ext>
                </a:extLst>
              </p:cNvPr>
              <p:cNvSpPr txBox="1"/>
              <p:nvPr/>
            </p:nvSpPr>
            <p:spPr>
              <a:xfrm>
                <a:off x="371475" y="2286000"/>
                <a:ext cx="11101388" cy="3764492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1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Let the number be 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x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.</a:t>
                </a:r>
              </a:p>
              <a:p>
                <a:pPr algn="just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Step 2  If it is multiplied by 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2 =&gt; 2x</a:t>
                </a:r>
              </a:p>
              <a:p>
                <a:pPr algn="just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Step 3  Add 10 to the number =&gt;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 2x + 10</a:t>
                </a:r>
              </a:p>
              <a:p>
                <a:pPr algn="just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Step 4  Divide total by 2 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2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3600" dirty="0">
                            <a:solidFill>
                              <a:srgbClr val="FF0000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  <a:sym typeface="Wingdings" pitchFamily="2" charset="2"/>
                          </a:rPr>
                          <m:t> + 10</m:t>
                        </m:r>
                      </m:num>
                      <m:den>
                        <m:r>
                          <a:rPr lang="en-US" sz="36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sym typeface="Wingdings" pitchFamily="2" charset="2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x + 5</a:t>
                </a:r>
              </a:p>
              <a:p>
                <a:pPr algn="just"/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</a:rPr>
                  <a:t>Step 5 </a:t>
                </a:r>
                <a:r>
                  <a:rPr lang="en-US" sz="3600" dirty="0"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Subtract number you picked (i.e. x) from total </a:t>
                </a:r>
                <a:r>
                  <a:rPr lang="en-US" sz="3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=&gt; x + 5 – x = </a:t>
                </a:r>
                <a:r>
                  <a:rPr lang="en-US" sz="3600" dirty="0">
                    <a:solidFill>
                      <a:srgbClr val="FF0000"/>
                    </a:solidFill>
                    <a:sym typeface="Wingdings" pitchFamily="2" charset="2"/>
                  </a:rPr>
                  <a:t>5 </a:t>
                </a:r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5F0C7703-89C7-F841-98F8-95A29187CB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2286000"/>
                <a:ext cx="11101388" cy="3764492"/>
              </a:xfrm>
              <a:prstGeom prst="rect">
                <a:avLst/>
              </a:prstGeom>
              <a:blipFill>
                <a:blip r:embed="rId2"/>
                <a:stretch>
                  <a:fillRect l="-1598" t="-2694" r="-1484" b="-4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EB9E463-B983-5948-9505-CEC7997C3E3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4301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66FE5F-1CEF-964F-8F9D-5448DCDB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85888"/>
            <a:ext cx="11301412" cy="534352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742950" indent="-742950" algn="just">
              <a:buAutoNum type="arabicPeriod"/>
            </a:pPr>
            <a:r>
              <a:rPr lang="en-IN" sz="4000" b="1" dirty="0">
                <a:latin typeface="Garamond" panose="02020404030301010803" pitchFamily="18" charset="0"/>
              </a:rPr>
              <a:t>The letters which are used to represent numbers are called </a:t>
            </a:r>
            <a:r>
              <a:rPr lang="en-IN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Literal Numbers or Literals</a:t>
            </a:r>
            <a:r>
              <a:rPr lang="en-IN" sz="4000" b="1" dirty="0">
                <a:latin typeface="Garamond" panose="02020404030301010803" pitchFamily="18" charset="0"/>
              </a:rPr>
              <a:t>.</a:t>
            </a:r>
          </a:p>
          <a:p>
            <a:pPr marL="742950" indent="-742950" algn="just">
              <a:buAutoNum type="arabicPeriod"/>
            </a:pPr>
            <a:r>
              <a:rPr lang="en-IN" sz="4000" b="1" dirty="0">
                <a:latin typeface="Garamond" panose="02020404030301010803" pitchFamily="18" charset="0"/>
              </a:rPr>
              <a:t>Literal numbers </a:t>
            </a:r>
            <a:r>
              <a:rPr lang="en-IN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obey all the properties </a:t>
            </a:r>
            <a:r>
              <a:rPr lang="en-IN" sz="4000" b="1" dirty="0">
                <a:latin typeface="Garamond" panose="02020404030301010803" pitchFamily="18" charset="0"/>
              </a:rPr>
              <a:t>regarding the operation of addition, subtraction, multiplication or division.</a:t>
            </a:r>
          </a:p>
          <a:p>
            <a:pPr marL="742950" indent="-742950" algn="just">
              <a:buAutoNum type="arabicPeriod"/>
            </a:pPr>
            <a:r>
              <a:rPr lang="en-IN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Constant</a:t>
            </a:r>
            <a:r>
              <a:rPr lang="en-IN" sz="4000" b="1" dirty="0">
                <a:latin typeface="Garamond" panose="02020404030301010803" pitchFamily="18" charset="0"/>
              </a:rPr>
              <a:t> is a quantity which does not change its value.</a:t>
            </a:r>
          </a:p>
          <a:p>
            <a:pPr marL="742950" indent="-742950" algn="just">
              <a:buAutoNum type="arabicPeriod"/>
            </a:pPr>
            <a:r>
              <a:rPr lang="en-IN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Variable</a:t>
            </a:r>
            <a:r>
              <a:rPr lang="en-IN" sz="4000" b="1" dirty="0">
                <a:latin typeface="Garamond" panose="02020404030301010803" pitchFamily="18" charset="0"/>
              </a:rPr>
              <a:t> is a quantity which changes its value.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347373B-4DFD-E245-A234-7CE9D7E3C711}"/>
              </a:ext>
            </a:extLst>
          </p:cNvPr>
          <p:cNvSpPr txBox="1">
            <a:spLocks/>
          </p:cNvSpPr>
          <p:nvPr/>
        </p:nvSpPr>
        <p:spPr>
          <a:xfrm>
            <a:off x="857252" y="15716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latin typeface="Garamond" panose="02020404030301010803" pitchFamily="18" charset="0"/>
              </a:rPr>
              <a:t>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43BD2A6-E9E7-E64D-AD1D-898ADA4974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482742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66FE5F-1CEF-964F-8F9D-5448DCDBE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1385888"/>
            <a:ext cx="11301412" cy="5343525"/>
          </a:xfr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742950" indent="-742950" algn="just">
              <a:buFont typeface="+mj-lt"/>
              <a:buAutoNum type="arabicPeriod" startAt="5"/>
            </a:pPr>
            <a:r>
              <a:rPr lang="en-IN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Algebraic Expression</a:t>
            </a:r>
            <a:r>
              <a:rPr lang="en-IN" sz="4000" b="1" dirty="0">
                <a:latin typeface="Garamond" panose="02020404030301010803" pitchFamily="18" charset="0"/>
              </a:rPr>
              <a:t> is a combination of numbers, literal numbers and fundamental questions.</a:t>
            </a:r>
          </a:p>
          <a:p>
            <a:pPr marL="742950" indent="-742950" algn="just">
              <a:buFont typeface="Arial"/>
              <a:buAutoNum type="arabicPeriod" startAt="5"/>
            </a:pPr>
            <a:r>
              <a:rPr lang="en-IN" sz="4000" b="1" dirty="0">
                <a:latin typeface="Garamond" panose="02020404030301010803" pitchFamily="18" charset="0"/>
              </a:rPr>
              <a:t>Parts of an algebraic expression separated by the symbols (+) and (-) are called the </a:t>
            </a:r>
            <a:r>
              <a:rPr lang="en-IN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terms</a:t>
            </a:r>
            <a:r>
              <a:rPr lang="en-IN" sz="4000" b="1" dirty="0">
                <a:latin typeface="Garamond" panose="02020404030301010803" pitchFamily="18" charset="0"/>
              </a:rPr>
              <a:t>. </a:t>
            </a:r>
          </a:p>
          <a:p>
            <a:pPr marL="742950" indent="-742950" algn="just">
              <a:buFont typeface="Arial"/>
              <a:buAutoNum type="arabicPeriod" startAt="5"/>
            </a:pPr>
            <a:r>
              <a:rPr lang="en-IN" sz="4000" b="1" dirty="0">
                <a:latin typeface="Garamond" panose="02020404030301010803" pitchFamily="18" charset="0"/>
              </a:rPr>
              <a:t>Terms having same variables are called </a:t>
            </a:r>
            <a:r>
              <a:rPr lang="en-IN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Like Terms </a:t>
            </a:r>
            <a:r>
              <a:rPr lang="en-IN" sz="4000" b="1" dirty="0">
                <a:latin typeface="Garamond" panose="02020404030301010803" pitchFamily="18" charset="0"/>
              </a:rPr>
              <a:t>and terms having different variables are called </a:t>
            </a:r>
            <a:r>
              <a:rPr lang="en-IN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Unlike Terms</a:t>
            </a:r>
            <a:r>
              <a:rPr lang="en-IN" sz="4000" b="1" dirty="0">
                <a:latin typeface="Garamond" panose="02020404030301010803" pitchFamily="18" charset="0"/>
              </a:rPr>
              <a:t>.</a:t>
            </a:r>
          </a:p>
          <a:p>
            <a:pPr marL="742950" indent="-742950" algn="just">
              <a:buAutoNum type="arabicPeriod" startAt="5"/>
            </a:pPr>
            <a:r>
              <a:rPr lang="en-IN" sz="4000" b="1" dirty="0">
                <a:latin typeface="Garamond" panose="02020404030301010803" pitchFamily="18" charset="0"/>
              </a:rPr>
              <a:t>For addition and subtraction of algebraic expression </a:t>
            </a:r>
            <a:r>
              <a:rPr lang="en-IN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only like terms are to be added or subtracted</a:t>
            </a:r>
            <a:r>
              <a:rPr lang="en-IN" sz="4000" b="1" dirty="0">
                <a:latin typeface="Garamond" panose="02020404030301010803" pitchFamily="18" charset="0"/>
              </a:rPr>
              <a:t> in both </a:t>
            </a:r>
            <a:r>
              <a:rPr lang="en-IN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horizontal and column method</a:t>
            </a:r>
            <a:r>
              <a:rPr lang="en-IN" sz="4000" b="1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3347373B-4DFD-E245-A234-7CE9D7E3C711}"/>
              </a:ext>
            </a:extLst>
          </p:cNvPr>
          <p:cNvSpPr txBox="1">
            <a:spLocks/>
          </p:cNvSpPr>
          <p:nvPr/>
        </p:nvSpPr>
        <p:spPr>
          <a:xfrm>
            <a:off x="857252" y="15716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latin typeface="Garamond" panose="02020404030301010803" pitchFamily="18" charset="0"/>
              </a:rPr>
              <a:t>Summary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267250A-0E05-2041-86E2-EED8AA18527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1291688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="" xmlns:a16="http://schemas.microsoft.com/office/drawing/2014/main" id="{3347373B-4DFD-E245-A234-7CE9D7E3C711}"/>
              </a:ext>
            </a:extLst>
          </p:cNvPr>
          <p:cNvSpPr txBox="1">
            <a:spLocks/>
          </p:cNvSpPr>
          <p:nvPr/>
        </p:nvSpPr>
        <p:spPr>
          <a:xfrm>
            <a:off x="857252" y="157163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6000" b="1" u="sng" dirty="0">
                <a:latin typeface="Garamond" panose="02020404030301010803" pitchFamily="18" charset="0"/>
              </a:rPr>
              <a:t>Mind Mapping Diagram </a:t>
            </a:r>
          </a:p>
        </p:txBody>
      </p:sp>
      <p:pic>
        <p:nvPicPr>
          <p:cNvPr id="5" name="Content Placeholder 4" descr="Annotation 2020-04-17 17063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6466" y="1471961"/>
            <a:ext cx="10246302" cy="51023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DBDE558-15CE-3340-8038-C36B60ACC4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766629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61D8384-CFE7-8D42-BC02-181B0FF703F0}"/>
              </a:ext>
            </a:extLst>
          </p:cNvPr>
          <p:cNvSpPr txBox="1"/>
          <p:nvPr/>
        </p:nvSpPr>
        <p:spPr>
          <a:xfrm>
            <a:off x="1743075" y="1071562"/>
            <a:ext cx="84296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301DD7EF-E833-C24D-9283-DEBB348C16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55260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A612E-D042-7240-9B8F-A9D4FCF7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326572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latin typeface="Garamond" panose="02020404030301010803" pitchFamily="18" charset="0"/>
              </a:rPr>
              <a:t>A Brief History About Algebra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0B54B9-A9A3-CD4B-82E2-FDE41EA5C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00201"/>
            <a:ext cx="11081657" cy="4713513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>
                <a:latin typeface="Garamond" panose="02020404030301010803" pitchFamily="18" charset="0"/>
              </a:rPr>
              <a:t>Algebra began its journey as a branch of Mathematics around 1550 BC (around 5500 years ago) with people in Egypt using symbols</a:t>
            </a:r>
            <a:r>
              <a:rPr lang="en-US" sz="2200" b="1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to denote unknown numbers.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Garamond" panose="02020404030301010803" pitchFamily="18" charset="0"/>
              </a:rPr>
              <a:t>The word 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‘algebra’</a:t>
            </a:r>
            <a:r>
              <a:rPr lang="en-US" sz="2200" b="1" dirty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en-US" sz="2200" b="1" dirty="0">
                <a:latin typeface="Garamond" panose="02020404030301010803" pitchFamily="18" charset="0"/>
              </a:rPr>
              <a:t>is derived from the title of the book 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‘</a:t>
            </a:r>
            <a:r>
              <a:rPr lang="en-US" sz="22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Algebar</a:t>
            </a:r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W’al-almugatalah</a:t>
            </a:r>
            <a:r>
              <a:rPr lang="en-US" sz="22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’</a:t>
            </a:r>
            <a:r>
              <a:rPr lang="en-US" sz="2200" b="1" dirty="0" smtClean="0">
                <a:solidFill>
                  <a:srgbClr val="FFFF00"/>
                </a:solidFill>
                <a:latin typeface="Garamond" panose="02020404030301010803" pitchFamily="18" charset="0"/>
              </a:rPr>
              <a:t> </a:t>
            </a:r>
            <a:r>
              <a:rPr lang="en-US" sz="2200" b="1" dirty="0">
                <a:latin typeface="Garamond" panose="02020404030301010803" pitchFamily="18" charset="0"/>
              </a:rPr>
              <a:t>written about 825AD by an Arab mathematician 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Mohammed Ibn Musa Al Khwarizmi of Baghdad</a:t>
            </a:r>
            <a:r>
              <a:rPr lang="en-US" sz="2200" b="1" dirty="0">
                <a:latin typeface="Garamond" panose="02020404030301010803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Garamond" panose="02020404030301010803" pitchFamily="18" charset="0"/>
              </a:rPr>
              <a:t>Indian mathematician </a:t>
            </a:r>
            <a:r>
              <a:rPr lang="en-US" sz="2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Aryabhatta</a:t>
            </a:r>
            <a:r>
              <a:rPr lang="en-US" sz="2200" b="1" dirty="0">
                <a:latin typeface="Garamond" panose="02020404030301010803" pitchFamily="18" charset="0"/>
              </a:rPr>
              <a:t> is said to have introduced Algebra in India.</a:t>
            </a:r>
          </a:p>
          <a:p>
            <a:pPr algn="just">
              <a:lnSpc>
                <a:spcPct val="150000"/>
              </a:lnSpc>
            </a:pPr>
            <a:r>
              <a:rPr lang="en-US" sz="2200" b="1" dirty="0">
                <a:latin typeface="Garamond" panose="02020404030301010803" pitchFamily="18" charset="0"/>
              </a:rPr>
              <a:t>The first person to develop algebraic method of problem solving was the French mathematician 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Francois </a:t>
            </a:r>
            <a:r>
              <a:rPr lang="en-US" sz="2200" b="1" dirty="0" err="1">
                <a:solidFill>
                  <a:srgbClr val="FF0000"/>
                </a:solidFill>
                <a:latin typeface="Garamond" panose="02020404030301010803" pitchFamily="18" charset="0"/>
              </a:rPr>
              <a:t>Viete</a:t>
            </a:r>
            <a:r>
              <a:rPr lang="en-US" sz="2200" b="1" dirty="0">
                <a:latin typeface="Garamond" panose="02020404030301010803" pitchFamily="18" charset="0"/>
              </a:rPr>
              <a:t>. He is also called the </a:t>
            </a:r>
            <a:r>
              <a:rPr lang="en-US" sz="2200" b="1" dirty="0">
                <a:solidFill>
                  <a:srgbClr val="FF0000"/>
                </a:solidFill>
                <a:latin typeface="Garamond" panose="02020404030301010803" pitchFamily="18" charset="0"/>
              </a:rPr>
              <a:t>“Father of Algebra”</a:t>
            </a:r>
            <a:r>
              <a:rPr lang="en-US" sz="2200" b="1" dirty="0">
                <a:latin typeface="Garamond" panose="02020404030301010803" pitchFamily="18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2CCE232-8360-274C-8150-5A79C62100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678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A612E-D042-7240-9B8F-A9D4FCF7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1" y="58374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latin typeface="Garamond" panose="02020404030301010803" pitchFamily="18" charset="0"/>
              </a:rPr>
              <a:t>What is Algebra?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0B54B9-A9A3-CD4B-82E2-FDE41EA5C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2243139"/>
            <a:ext cx="10825163" cy="3771899"/>
          </a:xfr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Garamond" panose="02020404030301010803" pitchFamily="18" charset="0"/>
              </a:rPr>
              <a:t>The part of the mathematics in which letters and other general symbols are used to represent numbers and quantities in formulae and equations.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CF4CB49-BB14-D143-B6A7-CFB9CFC7810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618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1" y="457201"/>
            <a:ext cx="10131425" cy="428897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6 +   </a:t>
            </a:r>
            <a:r>
              <a:rPr lang="en-GB" sz="2000" b="1" dirty="0">
                <a:latin typeface="Wingdings" pitchFamily="2" charset="2"/>
                <a:cs typeface="Arial" panose="020B0604020202020204" pitchFamily="34" charset="0"/>
              </a:rPr>
              <a:t>q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=    10		</a:t>
            </a:r>
          </a:p>
          <a:p>
            <a:pPr marL="109728" indent="0">
              <a:buNone/>
            </a:pPr>
            <a:endParaRPr 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sz="2000" b="1" dirty="0">
                <a:solidFill>
                  <a:srgbClr val="FF0000"/>
                </a:solidFill>
                <a:latin typeface="Wingdings" pitchFamily="2" charset="2"/>
                <a:cs typeface="Arial" panose="020B0604020202020204" pitchFamily="34" charset="0"/>
              </a:rPr>
              <a:t>q</a:t>
            </a:r>
            <a:r>
              <a:rPr lang="en-GB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</a:t>
            </a:r>
          </a:p>
          <a:p>
            <a:pPr marL="109728" indent="0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Can you solve?</a:t>
            </a:r>
          </a:p>
          <a:p>
            <a:pPr marL="109728" indent="0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2 +   x     =    10</a:t>
            </a:r>
          </a:p>
          <a:p>
            <a:pPr marL="109728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x = 8</a:t>
            </a:r>
          </a:p>
          <a:p>
            <a:pPr marL="109728" indent="0">
              <a:buNone/>
            </a:pP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So letters in Maths are just missing numbers.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D9755E3-6557-644C-8DE5-06C590F13D63}"/>
              </a:ext>
            </a:extLst>
          </p:cNvPr>
          <p:cNvSpPr txBox="1"/>
          <p:nvPr/>
        </p:nvSpPr>
        <p:spPr>
          <a:xfrm>
            <a:off x="1861457" y="5050971"/>
            <a:ext cx="3069772" cy="1404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FE8473B-8C04-C044-84D7-0791053D308A}"/>
              </a:ext>
            </a:extLst>
          </p:cNvPr>
          <p:cNvSpPr txBox="1"/>
          <p:nvPr/>
        </p:nvSpPr>
        <p:spPr>
          <a:xfrm>
            <a:off x="1349829" y="5203371"/>
            <a:ext cx="903514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letters of alphabet represent numbers, they are called Literal Numbers.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AC47DE5C-38A7-9A4B-B70A-26B187D425F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5824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>
            <a:extLst>
              <a:ext uri="{FF2B5EF4-FFF2-40B4-BE49-F238E27FC236}">
                <a16:creationId xmlns="" xmlns:a16="http://schemas.microsoft.com/office/drawing/2014/main" id="{68AEAE3A-EDE2-1343-86F8-5F36C8CC3C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Use algebra to write:</a:t>
            </a:r>
          </a:p>
          <a:p>
            <a:pPr marL="609600" indent="-609600">
              <a:buFontTx/>
              <a:buAutoNum type="arabicParenR"/>
            </a:pPr>
            <a:r>
              <a:rPr lang="en-GB" altLang="en-US" b="1" dirty="0">
                <a:solidFill>
                  <a:schemeClr val="tx1"/>
                </a:solidFill>
              </a:rPr>
              <a:t>2 less than x</a:t>
            </a:r>
          </a:p>
          <a:p>
            <a:pPr marL="609600" indent="-609600">
              <a:buFontTx/>
              <a:buAutoNum type="arabicParenR"/>
            </a:pPr>
            <a:r>
              <a:rPr lang="en-GB" altLang="en-US" b="1" dirty="0"/>
              <a:t>4</a:t>
            </a:r>
            <a:r>
              <a:rPr lang="en-GB" altLang="en-US" b="1" dirty="0">
                <a:solidFill>
                  <a:schemeClr val="tx1"/>
                </a:solidFill>
              </a:rPr>
              <a:t> more than d</a:t>
            </a:r>
          </a:p>
          <a:p>
            <a:pPr marL="609600" indent="-609600">
              <a:buFontTx/>
              <a:buAutoNum type="arabicParenR"/>
            </a:pPr>
            <a:r>
              <a:rPr lang="en-GB" altLang="en-US" b="1" dirty="0"/>
              <a:t>6</a:t>
            </a:r>
            <a:r>
              <a:rPr lang="en-GB" altLang="en-US" b="1" dirty="0">
                <a:solidFill>
                  <a:schemeClr val="tx1"/>
                </a:solidFill>
              </a:rPr>
              <a:t> together with a</a:t>
            </a:r>
          </a:p>
          <a:p>
            <a:pPr marL="609600" indent="-609600">
              <a:buFontTx/>
              <a:buAutoNum type="arabicParenR"/>
            </a:pPr>
            <a:r>
              <a:rPr lang="en-GB" altLang="en-US" b="1" dirty="0">
                <a:solidFill>
                  <a:schemeClr val="tx1"/>
                </a:solidFill>
              </a:rPr>
              <a:t>y more than g</a:t>
            </a:r>
          </a:p>
          <a:p>
            <a:pPr marL="609600" indent="-609600">
              <a:buFontTx/>
              <a:buAutoNum type="arabicParenR"/>
            </a:pPr>
            <a:r>
              <a:rPr lang="en-GB" altLang="en-US" b="1" dirty="0"/>
              <a:t>z</a:t>
            </a:r>
            <a:r>
              <a:rPr lang="en-GB" altLang="en-US" b="1" dirty="0">
                <a:solidFill>
                  <a:schemeClr val="tx1"/>
                </a:solidFill>
              </a:rPr>
              <a:t> less than q</a:t>
            </a:r>
          </a:p>
          <a:p>
            <a:pPr marL="609600" indent="-609600">
              <a:buFontTx/>
              <a:buAutoNum type="arabicParenR"/>
            </a:pPr>
            <a:r>
              <a:rPr lang="en-GB" altLang="en-US" b="1" dirty="0">
                <a:solidFill>
                  <a:schemeClr val="tx1"/>
                </a:solidFill>
              </a:rPr>
              <a:t>m less than 5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2E866D7-1766-8844-8075-E687335BF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1" y="2895072"/>
            <a:ext cx="2214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u="sng" dirty="0">
                <a:solidFill>
                  <a:srgbClr val="FF0000"/>
                </a:solidFill>
              </a:rPr>
              <a:t>x – 2</a:t>
            </a:r>
            <a:endParaRPr lang="en-US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101CE2F-B1A5-2C46-B8CC-86D51C398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50" y="3280834"/>
            <a:ext cx="22145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u="sng" dirty="0">
                <a:solidFill>
                  <a:srgbClr val="FF0000"/>
                </a:solidFill>
              </a:rPr>
              <a:t>d + 4</a:t>
            </a:r>
            <a:endParaRPr lang="en-US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4D129A6-B553-4442-82F1-450DDBEDD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49" y="3695435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u="sng" dirty="0">
                <a:solidFill>
                  <a:srgbClr val="FF0000"/>
                </a:solidFill>
              </a:rPr>
              <a:t>a + 6</a:t>
            </a:r>
            <a:endParaRPr lang="en-US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B1BE59A-0E3C-104D-92F8-742FFAEA7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48" y="4137817"/>
            <a:ext cx="2000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u="sng" dirty="0">
                <a:solidFill>
                  <a:srgbClr val="FF0000"/>
                </a:solidFill>
              </a:rPr>
              <a:t>y + g</a:t>
            </a:r>
            <a:endParaRPr lang="en-US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976324D-BA43-8E46-9993-A7795A56EE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47" y="4500429"/>
            <a:ext cx="192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u="sng" dirty="0">
                <a:solidFill>
                  <a:srgbClr val="FF0000"/>
                </a:solidFill>
              </a:rPr>
              <a:t>q - z</a:t>
            </a:r>
            <a:endParaRPr lang="en-US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5327DFE-2D0E-AE4C-BED5-28A6C79A0E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47" y="4890821"/>
            <a:ext cx="1928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400" b="1" u="sng" dirty="0">
                <a:solidFill>
                  <a:srgbClr val="FF0000"/>
                </a:solidFill>
              </a:rPr>
              <a:t>5 - m</a:t>
            </a:r>
            <a:endParaRPr lang="en-US" alt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58D051-7560-F547-861B-6D7D6D8C5E1E}"/>
              </a:ext>
            </a:extLst>
          </p:cNvPr>
          <p:cNvSpPr txBox="1"/>
          <p:nvPr/>
        </p:nvSpPr>
        <p:spPr>
          <a:xfrm>
            <a:off x="2571750" y="661105"/>
            <a:ext cx="7672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Garamond" panose="02020404030301010803" pitchFamily="18" charset="0"/>
              </a:rPr>
              <a:t>Try this yourself!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07C112CF-37B1-B94E-8099-6D6AE364B9B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456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7" grpId="0" build="allAtOnce"/>
      <p:bldP spid="8" grpId="0" build="allAtOnce"/>
      <p:bldP spid="9" grpId="0" build="allAtOnce"/>
      <p:bldP spid="10" grpId="0" build="allAtOnce"/>
      <p:bldP spid="1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86A612E-D042-7240-9B8F-A9D4FCF78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843" y="183697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en-US" sz="4400" b="1" u="sng" dirty="0">
                <a:latin typeface="Garamond" panose="02020404030301010803" pitchFamily="18" charset="0"/>
              </a:rPr>
              <a:t>What is Algebraic Expression?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60B54B9-A9A3-CD4B-82E2-FDE41EA5C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5" y="1357313"/>
            <a:ext cx="11139488" cy="5157787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latin typeface="Garamond" panose="02020404030301010803" pitchFamily="18" charset="0"/>
              </a:rPr>
              <a:t>A combination of numbers, literal numbers and the fundamental operations is called an Algebraic Expression.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u="sng" dirty="0">
                <a:latin typeface="Garamond" panose="02020404030301010803" pitchFamily="18" charset="0"/>
              </a:rPr>
              <a:t>Example: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dirty="0">
                <a:latin typeface="Garamond" panose="02020404030301010803" pitchFamily="18" charset="0"/>
              </a:rPr>
              <a:t>5x + 3y – 4 </a:t>
            </a:r>
            <a:r>
              <a:rPr lang="en-US" sz="4000" b="1" dirty="0">
                <a:latin typeface="Garamond" panose="02020404030301010803" pitchFamily="18" charset="0"/>
                <a:sym typeface="Wingdings" pitchFamily="2" charset="2"/>
              </a:rPr>
              <a:t> </a:t>
            </a:r>
            <a:r>
              <a:rPr lang="en-US" sz="4000" b="1" dirty="0">
                <a:solidFill>
                  <a:srgbClr val="FF0000"/>
                </a:solidFill>
                <a:latin typeface="Garamond" panose="02020404030301010803" pitchFamily="18" charset="0"/>
              </a:rPr>
              <a:t> 5x, 3y and 4 are the parts separated by the symbols (+) and (-) signs.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981D5F1-A4B4-4141-B007-B57933253B2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30281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E44E6A2F-09CD-4BE0-B42D-107FF03CEED6}"/>
    </a:ext>
  </a:extLst>
</a:theme>
</file>

<file path=ppt/theme/themeOverride1.xml><?xml version="1.0" encoding="utf-8"?>
<a:themeOverride xmlns:a="http://schemas.openxmlformats.org/drawingml/2006/main">
  <a:clrScheme name="Celestial">
    <a:dk1>
      <a:sysClr val="windowText" lastClr="000000"/>
    </a:dk1>
    <a:lt1>
      <a:sysClr val="window" lastClr="FFFFFF"/>
    </a:lt1>
    <a:dk2>
      <a:srgbClr val="104C7E"/>
    </a:dk2>
    <a:lt2>
      <a:srgbClr val="EBEBEB"/>
    </a:lt2>
    <a:accent1>
      <a:srgbClr val="94CE67"/>
    </a:accent1>
    <a:accent2>
      <a:srgbClr val="49D1CD"/>
    </a:accent2>
    <a:accent3>
      <a:srgbClr val="61A5D6"/>
    </a:accent3>
    <a:accent4>
      <a:srgbClr val="9D8CD3"/>
    </a:accent4>
    <a:accent5>
      <a:srgbClr val="E45C8A"/>
    </a:accent5>
    <a:accent6>
      <a:srgbClr val="F98C61"/>
    </a:accent6>
    <a:hlink>
      <a:srgbClr val="AAF172"/>
    </a:hlink>
    <a:folHlink>
      <a:srgbClr val="E7F19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1416</TotalTime>
  <Words>1607</Words>
  <Application>Microsoft Macintosh PowerPoint</Application>
  <PresentationFormat>Custom</PresentationFormat>
  <Paragraphs>299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Celestial</vt:lpstr>
      <vt:lpstr>Chapter 6   Introduction to algebra </vt:lpstr>
      <vt:lpstr>Slide 2</vt:lpstr>
      <vt:lpstr>Slide 3</vt:lpstr>
      <vt:lpstr>Slide 4</vt:lpstr>
      <vt:lpstr>A Brief History About Algebra</vt:lpstr>
      <vt:lpstr>What is Algebra?</vt:lpstr>
      <vt:lpstr>Slide 7</vt:lpstr>
      <vt:lpstr>Slide 8</vt:lpstr>
      <vt:lpstr>What is Algebraic Expression?</vt:lpstr>
      <vt:lpstr>Slide 10</vt:lpstr>
      <vt:lpstr>Slide 11</vt:lpstr>
      <vt:lpstr>Slide 12</vt:lpstr>
      <vt:lpstr>Slide 13</vt:lpstr>
      <vt:lpstr>Slide 14</vt:lpstr>
      <vt:lpstr>Slide 15</vt:lpstr>
      <vt:lpstr>Terms</vt:lpstr>
      <vt:lpstr>Slide 17</vt:lpstr>
      <vt:lpstr>Slide 18</vt:lpstr>
      <vt:lpstr>Slide 19</vt:lpstr>
      <vt:lpstr>Slide 20</vt:lpstr>
      <vt:lpstr>Slide 21</vt:lpstr>
      <vt:lpstr>Slide 22</vt:lpstr>
      <vt:lpstr>OPERATIONS ON ALGEBRAIC EXPRESSIONS</vt:lpstr>
      <vt:lpstr>Addition of algebraic expressions</vt:lpstr>
      <vt:lpstr>Addition of Monomials</vt:lpstr>
      <vt:lpstr>Addition of Monomials</vt:lpstr>
      <vt:lpstr>Addition of BinomiAls</vt:lpstr>
      <vt:lpstr>1. Horizontal Method</vt:lpstr>
      <vt:lpstr>2. Column Method</vt:lpstr>
      <vt:lpstr>Subtraction of algebraic expressions</vt:lpstr>
      <vt:lpstr>Subtraction of Algebraic Expressions</vt:lpstr>
      <vt:lpstr>Slide 32</vt:lpstr>
      <vt:lpstr>Try it Yourself !</vt:lpstr>
      <vt:lpstr>Evaluation of Algebraic Expressions</vt:lpstr>
      <vt:lpstr>Slide 35</vt:lpstr>
      <vt:lpstr>Slide 36</vt:lpstr>
      <vt:lpstr>Slide 37</vt:lpstr>
      <vt:lpstr>Slide 38</vt:lpstr>
      <vt:lpstr>Slide 39</vt:lpstr>
      <vt:lpstr>Activity - 2</vt:lpstr>
      <vt:lpstr>Slide 41</vt:lpstr>
      <vt:lpstr>Slide 42</vt:lpstr>
      <vt:lpstr>Slide 43</vt:lpstr>
      <vt:lpstr>Slide 44</vt:lpstr>
      <vt:lpstr>Slide 45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MATHEMATICS  Dav PUBLIC SCHOOL SECTOR -6, CDA CUTTACK.</dc:title>
  <dc:creator>Ritesh Patnaik</dc:creator>
  <cp:lastModifiedBy>rajni bala</cp:lastModifiedBy>
  <cp:revision>50</cp:revision>
  <dcterms:created xsi:type="dcterms:W3CDTF">2020-04-16T09:20:34Z</dcterms:created>
  <dcterms:modified xsi:type="dcterms:W3CDTF">2020-04-25T11:40:28Z</dcterms:modified>
</cp:coreProperties>
</file>